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75" r:id="rId4"/>
    <p:sldId id="271" r:id="rId5"/>
    <p:sldId id="300" r:id="rId6"/>
    <p:sldId id="272" r:id="rId7"/>
    <p:sldId id="277" r:id="rId8"/>
    <p:sldId id="294" r:id="rId9"/>
    <p:sldId id="295" r:id="rId10"/>
    <p:sldId id="268" r:id="rId11"/>
    <p:sldId id="288" r:id="rId12"/>
    <p:sldId id="286" r:id="rId13"/>
    <p:sldId id="262" r:id="rId14"/>
    <p:sldId id="287" r:id="rId15"/>
    <p:sldId id="264" r:id="rId16"/>
    <p:sldId id="274" r:id="rId17"/>
    <p:sldId id="296" r:id="rId18"/>
    <p:sldId id="279" r:id="rId19"/>
    <p:sldId id="280" r:id="rId20"/>
    <p:sldId id="278" r:id="rId21"/>
    <p:sldId id="266" r:id="rId22"/>
    <p:sldId id="293" r:id="rId23"/>
    <p:sldId id="291" r:id="rId24"/>
    <p:sldId id="292" r:id="rId25"/>
    <p:sldId id="299" r:id="rId26"/>
    <p:sldId id="281" r:id="rId27"/>
    <p:sldId id="270" r:id="rId28"/>
    <p:sldId id="297" r:id="rId29"/>
    <p:sldId id="298" r:id="rId30"/>
    <p:sldId id="283" r:id="rId31"/>
    <p:sldId id="284" r:id="rId32"/>
    <p:sldId id="290" r:id="rId33"/>
    <p:sldId id="289" r:id="rId34"/>
    <p:sldId id="267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E198D3-C1A8-4565-9ACA-10F10F38BFAD}">
          <p14:sldIdLst>
            <p14:sldId id="256"/>
            <p14:sldId id="265"/>
            <p14:sldId id="275"/>
            <p14:sldId id="271"/>
          </p14:sldIdLst>
        </p14:section>
        <p14:section name="EDA" id="{4E8380C4-F305-48A5-90F4-4AF4F4DD4C9E}">
          <p14:sldIdLst>
            <p14:sldId id="300"/>
            <p14:sldId id="272"/>
            <p14:sldId id="277"/>
            <p14:sldId id="294"/>
            <p14:sldId id="295"/>
            <p14:sldId id="268"/>
            <p14:sldId id="288"/>
            <p14:sldId id="286"/>
            <p14:sldId id="262"/>
            <p14:sldId id="287"/>
            <p14:sldId id="264"/>
            <p14:sldId id="274"/>
            <p14:sldId id="296"/>
            <p14:sldId id="279"/>
            <p14:sldId id="280"/>
            <p14:sldId id="278"/>
            <p14:sldId id="266"/>
          </p14:sldIdLst>
        </p14:section>
        <p14:section name="CNN" id="{D681148A-1F1B-457B-A5A3-541D99A2A0A5}">
          <p14:sldIdLst>
            <p14:sldId id="293"/>
            <p14:sldId id="291"/>
            <p14:sldId id="292"/>
            <p14:sldId id="299"/>
          </p14:sldIdLst>
        </p14:section>
        <p14:section name="XGBoost" id="{45C40705-4FE7-4413-A2D5-BE38A0085CEB}">
          <p14:sldIdLst>
            <p14:sldId id="281"/>
            <p14:sldId id="270"/>
            <p14:sldId id="297"/>
            <p14:sldId id="298"/>
          </p14:sldIdLst>
        </p14:section>
        <p14:section name="Hyperparameter tuning" id="{09D40CF9-F93B-4A02-8DF9-F8F4DAE8155E}">
          <p14:sldIdLst>
            <p14:sldId id="283"/>
            <p14:sldId id="284"/>
            <p14:sldId id="290"/>
            <p14:sldId id="289"/>
          </p14:sldIdLst>
        </p14:section>
        <p14:section name="Conclusion" id="{986A71FE-B64C-45F3-8E4A-E9F27F3F6416}">
          <p14:sldIdLst>
            <p14:sldId id="267"/>
            <p14:sldId id="28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7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4A8BC-C4FC-4969-AF74-AAC1B8807218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E86C5-452F-4128-9088-C23465C0D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E86C5-452F-4128-9088-C23465C0DD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CABF06-F02D-E522-538F-87D0C055B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FF16F4-25D2-3214-5873-CEEBDEE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389284-054B-9A61-9535-ECDC5304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E34571-CB52-1928-AE6D-61AC1DFF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15504F-9C41-0F99-54C5-22E6AE4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3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CE6AEA-7919-5D35-FD68-903DD814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F00DA63-E80D-4505-2F2B-9A06E9A7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27C4BA-F111-3DEF-9818-BD01EB86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EFB961-A2D3-CA48-08D9-0AB0A2A8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A4FFA6-AF31-0EF3-B954-CB3152D5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5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6291ED4-329B-D730-5FD9-647C7D11B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C1B696A-A7D6-E98A-3E69-FCA44E5B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123366-7F5A-EA10-7F6C-A42FD479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CBDEBF-F607-200C-6FB7-89FD7135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D11D86-C725-AFA5-C232-B7210927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5AF31C-278F-4D8D-751A-4FE378E8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164B90-C0C2-B400-8E27-CE3BAC1C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BDE7C0-A012-CD96-AFF1-3B1B2892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3A8DF7-A6DD-E61D-6470-742BBA73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29EC29-8E70-EB54-CEDC-6DBEBC1C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00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60ECAC-CEE7-E6F3-FA1B-C3698F11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EF7E1F-8965-5B53-DAE6-6E0DFD2A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022A05-40F7-58AE-2015-4DD28A1B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32D701-34BA-91B5-962B-5F9C8E8F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6877B4-BE2F-FEB1-AD87-BAC3D965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7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734F4B-CAB3-2BB4-DA72-B1B7E82F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6AE28-D9D7-75DD-33CC-8BFF1F77D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DD38F0-40A8-C688-0B34-C7F664C0E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EC6003-F067-4CB2-4E78-3CADC7D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981AAF-C995-7728-8220-3C83236D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40EF17-DC03-E824-0F65-EF2C167C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8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62A7C6-225F-BA00-1E9C-11337BA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61B76F-9BE5-7C0C-C14D-626E855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59616AE-197F-9419-70B6-8B9C96E55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27C8644-BD24-7499-4B70-285FDBFF3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2D1B1E6-BBCD-8C90-4A44-422791AB0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11DD8C4-EABA-A263-0C4E-433BE0F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CFF29DA-1ED7-93D1-B5C2-3864A2D9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857150-B9E8-2182-405D-1D71F54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2A327-79E5-1EA9-6C51-B50200C1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163CC8-A713-3934-44F0-0B52A550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B553E2B-DECB-243F-9CAF-81578DD3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F27A29E-1325-7E46-8912-E4389F33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795579-2CAE-25A7-D3D6-43E7FCCF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5C4F7E4-52B0-E698-02D2-A8F92387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D1E27C-E165-EC80-50E7-78CA803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DC267-25D4-F08B-5C3B-DA7646CC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54D0FC-95B8-14E3-069C-5025D67E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BC94D7-029F-2E4A-28B8-AB4179D71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47C5B1-5F8D-3B40-8383-4443ADF1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202ED55-7ED5-C54C-D980-56B2F61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9E0857-A316-E976-B34F-4BE6321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4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C4493B-A5D2-0FB0-53A4-1609E5FA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31E883-3767-E138-4F01-4FD155CEA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48BC49-E8EA-1A40-F63D-C0195F3D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885DB9-A42C-569B-B43E-05762242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7B0940-EDC2-A219-42BE-EC70D8F2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EF3FA8-F661-123E-1E24-670CF0BB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5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82C42BC-04F2-159E-BAFB-28984F54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DB8F91-FE28-E3BB-6064-67A79E34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375B8C-8CC0-9CED-3FE4-1492A7D3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D8A025-7879-6A62-F853-21EE5ED6E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EBC9E1-6EBC-CB01-9B9B-00128DC31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eroenBuil/deegtal_coding_tas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Job interview</a:t>
            </a:r>
          </a:p>
          <a:p>
            <a:r>
              <a:rPr lang="en-GB" dirty="0" smtClean="0"/>
              <a:t>Coding Task presentation</a:t>
            </a:r>
          </a:p>
          <a:p>
            <a:endParaRPr lang="en-GB" dirty="0"/>
          </a:p>
          <a:p>
            <a:r>
              <a:rPr lang="en-GB" b="1" dirty="0" err="1" smtClean="0"/>
              <a:t>Jeroen</a:t>
            </a:r>
            <a:r>
              <a:rPr lang="en-GB" b="1" dirty="0" smtClean="0"/>
              <a:t> </a:t>
            </a:r>
            <a:r>
              <a:rPr lang="en-GB" b="1" dirty="0" err="1" smtClean="0"/>
              <a:t>Buil</a:t>
            </a:r>
            <a:endParaRPr lang="en-GB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-EEG-tal - Science Innovation Hub - UNI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37" y="836762"/>
            <a:ext cx="4833121" cy="27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BD9DB-14C6-32F0-A8F6-789E2A3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– </a:t>
            </a:r>
            <a:r>
              <a:rPr lang="en-GB" dirty="0" err="1" smtClean="0"/>
              <a:t>Ch</a:t>
            </a:r>
            <a:r>
              <a:rPr lang="en-GB" dirty="0" smtClean="0"/>
              <a:t> </a:t>
            </a:r>
            <a:r>
              <a:rPr lang="en-GB" dirty="0"/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B6AF3C-5D56-2FFD-0306-1499AF960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7160" cy="4351338"/>
          </a:xfrm>
        </p:spPr>
        <p:txBody>
          <a:bodyPr/>
          <a:lstStyle/>
          <a:p>
            <a:r>
              <a:rPr lang="en-GB" dirty="0"/>
              <a:t>Channels not in 10-20 montage naming</a:t>
            </a:r>
          </a:p>
          <a:p>
            <a:pPr lvl="1"/>
            <a:r>
              <a:rPr lang="en-GB" dirty="0"/>
              <a:t>=&gt; Fix + </a:t>
            </a:r>
            <a:r>
              <a:rPr lang="en-GB" dirty="0" err="1"/>
              <a:t>set_montage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=&gt; Simplifies working with MNE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40E2AA-2D4D-DBA9-2F8C-0569FA5F8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r="4076"/>
          <a:stretch/>
        </p:blipFill>
        <p:spPr>
          <a:xfrm>
            <a:off x="218197" y="3274096"/>
            <a:ext cx="3350626" cy="349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DF5CAD4-58B9-E7F7-1622-602A5B73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39" y="3878939"/>
            <a:ext cx="5072223" cy="178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2308212-CCDD-6463-E0ED-61D392B8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89" y="4911670"/>
            <a:ext cx="4773295" cy="17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BB03DFC-38C8-C8D5-3F52-E9369FA3CD42}"/>
              </a:ext>
            </a:extLst>
          </p:cNvPr>
          <p:cNvGrpSpPr/>
          <p:nvPr/>
        </p:nvGrpSpPr>
        <p:grpSpPr>
          <a:xfrm>
            <a:off x="7350290" y="995574"/>
            <a:ext cx="4172895" cy="2518088"/>
            <a:chOff x="168257" y="3789680"/>
            <a:chExt cx="4172895" cy="2518088"/>
          </a:xfrm>
        </p:grpSpPr>
        <p:pic>
          <p:nvPicPr>
            <p:cNvPr id="15" name="Picture 14" descr="A diagram of the brain&#10;&#10;Description automatically generated">
              <a:extLst>
                <a:ext uri="{FF2B5EF4-FFF2-40B4-BE49-F238E27FC236}">
                  <a16:creationId xmlns:a16="http://schemas.microsoft.com/office/drawing/2014/main" xmlns="" id="{B79EAAAF-AE28-60DA-2134-B6B1D3A8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57" y="3789680"/>
              <a:ext cx="4172895" cy="21990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5DEAEE7-9316-AD21-E136-46FB80692082}"/>
                </a:ext>
              </a:extLst>
            </p:cNvPr>
            <p:cNvSpPr txBox="1"/>
            <p:nvPr/>
          </p:nvSpPr>
          <p:spPr>
            <a:xfrm>
              <a:off x="713302" y="6046158"/>
              <a:ext cx="32367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https://info.tmsi.com/blog/the-10-20-system-for-eeg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32BD3F-A14B-37DB-561C-E3DF4488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Referenced</a:t>
            </a:r>
            <a:r>
              <a:rPr lang="en-GB" dirty="0"/>
              <a:t>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200314EF-3253-C2B0-2677-993BF1A2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2" y="1440712"/>
            <a:ext cx="5372100" cy="51982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FBF83D1-92E9-4862-B011-3ED331534BA4}"/>
              </a:ext>
            </a:extLst>
          </p:cNvPr>
          <p:cNvGrpSpPr/>
          <p:nvPr/>
        </p:nvGrpSpPr>
        <p:grpSpPr>
          <a:xfrm>
            <a:off x="6448528" y="2523744"/>
            <a:ext cx="5524130" cy="1810512"/>
            <a:chOff x="3234205" y="2622626"/>
            <a:chExt cx="5723589" cy="1875884"/>
          </a:xfrm>
        </p:grpSpPr>
        <p:pic>
          <p:nvPicPr>
            <p:cNvPr id="5" name="Picture 4" descr="A graph of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xmlns="" id="{6ADF9FBD-1701-AD5F-812B-8AB07728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5" y="2622626"/>
              <a:ext cx="5723589" cy="16127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7AD888C-2472-D0BC-059B-C36A484E71D0}"/>
                </a:ext>
              </a:extLst>
            </p:cNvPr>
            <p:cNvSpPr txBox="1"/>
            <p:nvPr/>
          </p:nvSpPr>
          <p:spPr>
            <a:xfrm>
              <a:off x="4416634" y="4236900"/>
              <a:ext cx="3230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https://pressrelease.brainproducts.com/referencing/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7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E46EB-F59D-1048-7DA2-08030DF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Re-referencing!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AA6BFF-2ADC-C751-65E9-EA5EC84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C42B70B-F9AE-7780-00BA-A4365EC3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82" y="4211636"/>
            <a:ext cx="5333334" cy="18861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C3B7C8EE-0590-D5E8-F60C-AAF4B239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74" y="1684424"/>
            <a:ext cx="4598895" cy="4449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8E5A823-CF91-898D-E7BF-397D7EA5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273" y="515519"/>
            <a:ext cx="1921586" cy="566144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49B357E7-D380-056A-30E0-1CCFACAA3B78}"/>
              </a:ext>
            </a:extLst>
          </p:cNvPr>
          <p:cNvSpPr/>
          <p:nvPr/>
        </p:nvSpPr>
        <p:spPr>
          <a:xfrm>
            <a:off x="10090322" y="4211636"/>
            <a:ext cx="1034142" cy="203043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11537CA5-AC73-8B95-920B-83ABD4FAA49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491472" y="4313158"/>
            <a:ext cx="598850" cy="32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579C0A4-9309-9663-6253-81ED8DE8B242}"/>
              </a:ext>
            </a:extLst>
          </p:cNvPr>
          <p:cNvGrpSpPr/>
          <p:nvPr/>
        </p:nvGrpSpPr>
        <p:grpSpPr>
          <a:xfrm>
            <a:off x="5003236" y="1073625"/>
            <a:ext cx="4434177" cy="2663210"/>
            <a:chOff x="5003236" y="1073625"/>
            <a:chExt cx="4434177" cy="26632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D8CAB7C4-04DB-FE76-7161-8A06B29F1201}"/>
                </a:ext>
              </a:extLst>
            </p:cNvPr>
            <p:cNvGrpSpPr/>
            <p:nvPr/>
          </p:nvGrpSpPr>
          <p:grpSpPr>
            <a:xfrm>
              <a:off x="5003236" y="1073625"/>
              <a:ext cx="4434177" cy="2663210"/>
              <a:chOff x="5166065" y="3902607"/>
              <a:chExt cx="4434177" cy="26632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FD234A33-A4D4-954A-DA0E-9B4F0A89A932}"/>
                  </a:ext>
                </a:extLst>
              </p:cNvPr>
              <p:cNvGrpSpPr/>
              <p:nvPr/>
            </p:nvGrpSpPr>
            <p:grpSpPr>
              <a:xfrm>
                <a:off x="5166065" y="3902607"/>
                <a:ext cx="4434177" cy="2590268"/>
                <a:chOff x="5148073" y="3721633"/>
                <a:chExt cx="4434177" cy="2590268"/>
              </a:xfrm>
            </p:grpSpPr>
            <p:pic>
              <p:nvPicPr>
                <p:cNvPr id="12" name="Picture 11" descr="A drawing of a lemon&#10;&#10;Description automatically generated">
                  <a:extLst>
                    <a:ext uri="{FF2B5EF4-FFF2-40B4-BE49-F238E27FC236}">
                      <a16:creationId xmlns:a16="http://schemas.microsoft.com/office/drawing/2014/main" xmlns="" id="{5CEA78EA-3941-6B38-1D1D-D77A44E02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8073" y="3721633"/>
                  <a:ext cx="2590268" cy="259026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xmlns="" id="{229949F5-9B07-0506-4A1A-E744EF330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0664" y="3956366"/>
                  <a:ext cx="1921586" cy="2220597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640931C8-F655-5023-850C-29F1A52E466D}"/>
                  </a:ext>
                </a:extLst>
              </p:cNvPr>
              <p:cNvSpPr txBox="1"/>
              <p:nvPr/>
            </p:nvSpPr>
            <p:spPr>
              <a:xfrm>
                <a:off x="5422392" y="6311901"/>
                <a:ext cx="40507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https://www.learningeeg.com/montages-and-technical-components</a:t>
                </a:r>
              </a:p>
            </p:txBody>
          </p:sp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C3B8B2EF-E0DB-CCD4-8109-14A45F7B97FD}"/>
                </a:ext>
              </a:extLst>
            </p:cNvPr>
            <p:cNvSpPr/>
            <p:nvPr/>
          </p:nvSpPr>
          <p:spPr>
            <a:xfrm>
              <a:off x="6006202" y="2202354"/>
              <a:ext cx="476894" cy="4494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FD231946-5464-7C50-5784-0AF5BDCFFA34}"/>
              </a:ext>
            </a:extLst>
          </p:cNvPr>
          <p:cNvCxnSpPr>
            <a:cxnSpLocks/>
            <a:stCxn id="20" idx="1"/>
            <a:endCxn id="41" idx="3"/>
          </p:cNvCxnSpPr>
          <p:nvPr/>
        </p:nvCxnSpPr>
        <p:spPr>
          <a:xfrm flipH="1" flipV="1">
            <a:off x="6483096" y="2427057"/>
            <a:ext cx="3607226" cy="1886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9EE46402-329E-AAEC-7D29-311025721A2C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4172224" y="2427057"/>
            <a:ext cx="1833978" cy="1779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0CF8C890-7DCE-E09E-A3D8-2B7F0865B74E}"/>
              </a:ext>
            </a:extLst>
          </p:cNvPr>
          <p:cNvGrpSpPr/>
          <p:nvPr/>
        </p:nvGrpSpPr>
        <p:grpSpPr>
          <a:xfrm>
            <a:off x="1371600" y="1528057"/>
            <a:ext cx="1612504" cy="3645519"/>
            <a:chOff x="1371600" y="1528057"/>
            <a:chExt cx="1612504" cy="364551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xmlns="" id="{49B7FCA9-F1F0-CCA4-7793-C33B500BACE5}"/>
                </a:ext>
              </a:extLst>
            </p:cNvPr>
            <p:cNvSpPr/>
            <p:nvPr/>
          </p:nvSpPr>
          <p:spPr>
            <a:xfrm>
              <a:off x="1371600" y="1572768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3D86254B-7409-0937-590D-6DA5C98E8ADE}"/>
                </a:ext>
              </a:extLst>
            </p:cNvPr>
            <p:cNvSpPr/>
            <p:nvPr/>
          </p:nvSpPr>
          <p:spPr>
            <a:xfrm>
              <a:off x="2846944" y="1528057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50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1391C0-3AE9-7DD8-2529-34DCB9C5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EEG</a:t>
            </a:r>
            <a:r>
              <a:rPr lang="en-US" dirty="0"/>
              <a:t> </a:t>
            </a:r>
            <a:r>
              <a:rPr lang="en-US" dirty="0" smtClean="0"/>
              <a:t>Preprocessing + </a:t>
            </a:r>
            <a:r>
              <a:rPr lang="en-US" dirty="0" err="1" smtClean="0"/>
              <a:t>Artefact</a:t>
            </a:r>
            <a:r>
              <a:rPr lang="en-US" dirty="0" smtClean="0"/>
              <a:t> Removal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611C7C8-596E-06F1-2F40-76E9C999A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Non-biological/Environment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2D70BE5B-AA9C-130A-88B7-DC7F6DC14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Powerline noise, traffic</a:t>
            </a:r>
          </a:p>
          <a:p>
            <a:r>
              <a:rPr lang="en-GB" sz="2000" dirty="0"/>
              <a:t>=&gt; bandpass + </a:t>
            </a:r>
            <a:r>
              <a:rPr lang="en-GB" sz="2000" dirty="0" err="1"/>
              <a:t>bandstop</a:t>
            </a:r>
            <a:r>
              <a:rPr lang="en-GB" sz="2000" dirty="0"/>
              <a:t>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673BDFD-07DE-8B16-B4A7-7AAA0837D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Biological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6E7BAFF-433E-C05B-427E-67004BD0F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sz="2000" dirty="0"/>
              <a:t>eye blinking, movement, respiration, and heartbeat</a:t>
            </a:r>
          </a:p>
          <a:p>
            <a:r>
              <a:rPr lang="en-US" sz="2000" dirty="0"/>
              <a:t>Often same </a:t>
            </a:r>
            <a:r>
              <a:rPr lang="en-US" sz="2000" dirty="0" err="1"/>
              <a:t>freq</a:t>
            </a:r>
            <a:r>
              <a:rPr lang="en-US" sz="2000" dirty="0"/>
              <a:t> range </a:t>
            </a:r>
            <a:endParaRPr lang="en-US" sz="2000" dirty="0" smtClean="0"/>
          </a:p>
          <a:p>
            <a:r>
              <a:rPr lang="en-US" sz="2000" dirty="0" smtClean="0"/>
              <a:t>Solutions:</a:t>
            </a:r>
            <a:r>
              <a:rPr lang="en-US" sz="2000" dirty="0" smtClean="0"/>
              <a:t> </a:t>
            </a:r>
            <a:r>
              <a:rPr lang="en-US" sz="2000" dirty="0"/>
              <a:t>grounding, linear </a:t>
            </a:r>
            <a:r>
              <a:rPr lang="en-US" sz="2000" dirty="0" smtClean="0"/>
              <a:t>regression</a:t>
            </a:r>
            <a:endParaRPr lang="en-US" sz="2000" dirty="0"/>
          </a:p>
          <a:p>
            <a:endParaRPr lang="en-GB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472A41B-CBB0-94B6-4D9B-B1AB93ECC5DF}"/>
              </a:ext>
            </a:extLst>
          </p:cNvPr>
          <p:cNvGrpSpPr/>
          <p:nvPr/>
        </p:nvGrpSpPr>
        <p:grpSpPr>
          <a:xfrm>
            <a:off x="589429" y="3566576"/>
            <a:ext cx="4012716" cy="2700720"/>
            <a:chOff x="6919376" y="36543"/>
            <a:chExt cx="4407226" cy="2966241"/>
          </a:xfrm>
        </p:grpSpPr>
        <p:pic>
          <p:nvPicPr>
            <p:cNvPr id="5" name="Picture 4" descr="A graph with blue lines and green lines&#10;&#10;Description automatically generated">
              <a:extLst>
                <a:ext uri="{FF2B5EF4-FFF2-40B4-BE49-F238E27FC236}">
                  <a16:creationId xmlns:a16="http://schemas.microsoft.com/office/drawing/2014/main" xmlns="" id="{130C3B8E-B6D8-4766-279F-8411E281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76" y="36543"/>
              <a:ext cx="4407226" cy="2737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31700BA6-CF89-565A-2F0A-B9887456B48C}"/>
                </a:ext>
              </a:extLst>
            </p:cNvPr>
            <p:cNvSpPr txBox="1"/>
            <p:nvPr/>
          </p:nvSpPr>
          <p:spPr>
            <a:xfrm>
              <a:off x="7671816" y="2741174"/>
              <a:ext cx="3324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https://otc-cta.gc.ca/eng/railway_noise_measurement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E1F7B1D-E7BA-23E7-287A-D891069234AF}"/>
              </a:ext>
            </a:extLst>
          </p:cNvPr>
          <p:cNvSpPr txBox="1"/>
          <p:nvPr/>
        </p:nvSpPr>
        <p:spPr>
          <a:xfrm>
            <a:off x="192743" y="6619258"/>
            <a:ext cx="290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https://pmc.ncbi.nlm.nih.gov/articles/PMC861531/</a:t>
            </a:r>
          </a:p>
          <a:p>
            <a:endParaRPr lang="en-GB" sz="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114484" y="4005073"/>
            <a:ext cx="6603371" cy="2487803"/>
            <a:chOff x="5114484" y="4005073"/>
            <a:chExt cx="6603371" cy="248780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616F617A-EE6A-043C-FC5A-CAFB0826E3D8}"/>
                </a:ext>
              </a:extLst>
            </p:cNvPr>
            <p:cNvGrpSpPr/>
            <p:nvPr/>
          </p:nvGrpSpPr>
          <p:grpSpPr>
            <a:xfrm>
              <a:off x="5114484" y="4179139"/>
              <a:ext cx="3233443" cy="2225321"/>
              <a:chOff x="-690250" y="3707822"/>
              <a:chExt cx="3233443" cy="2225321"/>
            </a:xfrm>
          </p:grpSpPr>
          <p:pic>
            <p:nvPicPr>
              <p:cNvPr id="12" name="Picture 11" descr="A graph of ecg and ecg&#10;&#10;Description automatically generated">
                <a:extLst>
                  <a:ext uri="{FF2B5EF4-FFF2-40B4-BE49-F238E27FC236}">
                    <a16:creationId xmlns:a16="http://schemas.microsoft.com/office/drawing/2014/main" xmlns="" id="{21746E25-AB8E-3823-7C60-68C626D95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8" t="2617" r="36591" b="34853"/>
              <a:stretch/>
            </p:blipFill>
            <p:spPr>
              <a:xfrm>
                <a:off x="-690250" y="3707822"/>
                <a:ext cx="3147270" cy="155998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F60C1B52-A4B6-B018-0CFB-5C2E41F5995C}"/>
                  </a:ext>
                </a:extLst>
              </p:cNvPr>
              <p:cNvSpPr txBox="1"/>
              <p:nvPr/>
            </p:nvSpPr>
            <p:spPr>
              <a:xfrm>
                <a:off x="-266555" y="5302201"/>
                <a:ext cx="2809748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A Survey on Artifacts Detection Techniques for Electro-Encephalography (EEG) Signals - Scientific Figure on ResearchGate. Available from: https://www.researchgate.net/figure/a-EEG-Signals-with-Artifacts-Caused-by-b-ECG-Signals-and-C-EMG-Signals-25_fig3_281887837 [accessed 23 Oct 2024]</a:t>
                </a:r>
                <a:endParaRPr lang="en-GB" sz="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62B30A00-C60D-CCB4-5792-E6B671ABC139}"/>
                </a:ext>
              </a:extLst>
            </p:cNvPr>
            <p:cNvGrpSpPr/>
            <p:nvPr/>
          </p:nvGrpSpPr>
          <p:grpSpPr>
            <a:xfrm>
              <a:off x="8495396" y="4005073"/>
              <a:ext cx="3222459" cy="2487803"/>
              <a:chOff x="6478293" y="3942405"/>
              <a:chExt cx="3962401" cy="2936898"/>
            </a:xfrm>
          </p:grpSpPr>
          <p:pic>
            <p:nvPicPr>
              <p:cNvPr id="10" name="Picture 9" descr="A diagram of a brain activity&#10;&#10;Description automatically generated">
                <a:extLst>
                  <a:ext uri="{FF2B5EF4-FFF2-40B4-BE49-F238E27FC236}">
                    <a16:creationId xmlns:a16="http://schemas.microsoft.com/office/drawing/2014/main" xmlns="" id="{D8D80D5F-4355-EAC2-0C79-74B1CAF9F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60" t="8208" r="4034" b="6221"/>
              <a:stretch/>
            </p:blipFill>
            <p:spPr>
              <a:xfrm>
                <a:off x="6478293" y="3942405"/>
                <a:ext cx="3786088" cy="257894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73D34BE1-767B-21D0-F48F-8C11653663E5}"/>
                  </a:ext>
                </a:extLst>
              </p:cNvPr>
              <p:cNvSpPr txBox="1"/>
              <p:nvPr/>
            </p:nvSpPr>
            <p:spPr>
              <a:xfrm>
                <a:off x="6478294" y="6463805"/>
                <a:ext cx="39624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Eye Blink Artifact Detection With Novel Optimized Multi-Dimensional Electroencephalogram Features - Scientific Figure on ResearchGate. Available from: https://www.researchgate.net/figure/Frontal-epileptiform-discharges-and-eye-blink-from-CHZU-database_fig1_353475354 [accessed 23 Oct 2024]</a:t>
                </a:r>
                <a:endParaRPr lang="en-GB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6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uiExpand="1" build="p"/>
      <p:bldP spid="8" grpId="0" build="p"/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91B32-0E4D-DC76-5437-BF80A318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92D97A-7426-C0B7-70C9-E91B25BB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Done:</a:t>
            </a:r>
          </a:p>
          <a:p>
            <a:pPr lvl="1"/>
            <a:r>
              <a:rPr lang="en-GB" dirty="0"/>
              <a:t>Bandpass: 0,5-100 Hz</a:t>
            </a:r>
          </a:p>
          <a:p>
            <a:pPr lvl="1"/>
            <a:r>
              <a:rPr lang="en-GB" dirty="0"/>
              <a:t>Notch: 60 Hz</a:t>
            </a:r>
          </a:p>
          <a:p>
            <a:pPr lvl="1"/>
            <a:r>
              <a:rPr lang="en-GB" dirty="0"/>
              <a:t>Crop start + end of recording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Not </a:t>
            </a:r>
            <a:r>
              <a:rPr lang="en-GB" dirty="0"/>
              <a:t>done (but </a:t>
            </a:r>
            <a:r>
              <a:rPr lang="en-GB" dirty="0" smtClean="0"/>
              <a:t>probably should!)</a:t>
            </a:r>
            <a:endParaRPr lang="en-GB" dirty="0"/>
          </a:p>
          <a:p>
            <a:pPr lvl="1"/>
            <a:r>
              <a:rPr lang="en-GB" dirty="0"/>
              <a:t>Remove EOG + ECG artefacts </a:t>
            </a:r>
          </a:p>
          <a:p>
            <a:pPr lvl="2"/>
            <a:r>
              <a:rPr lang="en-GB" dirty="0"/>
              <a:t>=&gt; </a:t>
            </a:r>
            <a:r>
              <a:rPr lang="en-GB" dirty="0" smtClean="0"/>
              <a:t>Regression </a:t>
            </a:r>
            <a:r>
              <a:rPr lang="en-GB" dirty="0"/>
              <a:t>/ ICA + (NN)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67" y="4653512"/>
            <a:ext cx="2991210" cy="179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90817" y="580658"/>
            <a:ext cx="4335698" cy="1942734"/>
            <a:chOff x="5590817" y="580658"/>
            <a:chExt cx="4335698" cy="1942734"/>
          </a:xfrm>
        </p:grpSpPr>
        <p:pic>
          <p:nvPicPr>
            <p:cNvPr id="3076" name="Picture 4" descr="Brain-Computer Interface Using Single-Channel Electroencephalograp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17" y="580658"/>
              <a:ext cx="4266045" cy="1740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41377" y="2323337"/>
              <a:ext cx="4185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https://people.ece.cornell.edu/land/courses/ece4760/FinalProjects/s2012/cwm55/cwm55_mj294/</a:t>
              </a:r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38A915D1-858D-AAB8-BAA2-158FBDE6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47" y="1749670"/>
            <a:ext cx="2402363" cy="23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0F13F4-55D0-3648-2FB4-7EF646CA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</a:t>
            </a:r>
            <a:r>
              <a:rPr lang="en-GB" dirty="0" smtClean="0"/>
              <a:t>- 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41CB12-B324-B8B7-A95B-BD67C46D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Crucial info is missing: 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Where/how/why/by </a:t>
            </a:r>
            <a:r>
              <a:rPr lang="en-GB" dirty="0"/>
              <a:t>whom </a:t>
            </a:r>
            <a:r>
              <a:rPr lang="en-GB" dirty="0" smtClean="0"/>
              <a:t>is data </a:t>
            </a:r>
            <a:r>
              <a:rPr lang="en-GB" dirty="0"/>
              <a:t>recorded?</a:t>
            </a:r>
          </a:p>
          <a:p>
            <a:pPr lvl="1"/>
            <a:r>
              <a:rPr lang="en-GB" dirty="0" smtClean="0"/>
              <a:t>What </a:t>
            </a:r>
            <a:r>
              <a:rPr lang="en-GB" dirty="0"/>
              <a:t>is separating the groups? 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Consequence:</a:t>
            </a:r>
          </a:p>
          <a:p>
            <a:pPr lvl="1"/>
            <a:r>
              <a:rPr lang="en-GB" dirty="0"/>
              <a:t>Unnecessary long puzzling</a:t>
            </a:r>
          </a:p>
          <a:p>
            <a:pPr lvl="1"/>
            <a:r>
              <a:rPr lang="en-GB" dirty="0"/>
              <a:t>Risk of false comparison/assumptions between groups</a:t>
            </a:r>
          </a:p>
          <a:p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373923" y="5372100"/>
            <a:ext cx="7060224" cy="984738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u="sng" dirty="0" smtClean="0"/>
              <a:t>Personal rule:</a:t>
            </a:r>
          </a:p>
          <a:p>
            <a:pPr algn="ctr"/>
            <a:r>
              <a:rPr lang="en-GB" sz="2800" dirty="0" smtClean="0"/>
              <a:t>No </a:t>
            </a:r>
            <a:r>
              <a:rPr lang="en-GB" sz="2800" dirty="0"/>
              <a:t>Source + Metadata == No (usable) </a:t>
            </a:r>
            <a:r>
              <a:rPr lang="en-GB" sz="2800" dirty="0" smtClean="0"/>
              <a:t>Data</a:t>
            </a:r>
            <a:endParaRPr lang="en-GB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7890119" y="1238433"/>
            <a:ext cx="2431438" cy="2239521"/>
            <a:chOff x="7890119" y="1238433"/>
            <a:chExt cx="2431438" cy="223952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119" y="1238433"/>
              <a:ext cx="2431438" cy="1931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90119" y="3170177"/>
              <a:ext cx="2431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https://www.depop.com/products/peypeym-source-unknown-brand-low-rise/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6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DACA0-0066-EAB4-109C-6387AC9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019681-513C-90BA-D479-BEB22008B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feature?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options:</a:t>
            </a:r>
          </a:p>
          <a:p>
            <a:pPr lvl="1"/>
            <a:r>
              <a:rPr lang="en-GB" dirty="0" smtClean="0"/>
              <a:t>Voltage</a:t>
            </a:r>
          </a:p>
          <a:p>
            <a:pPr lvl="2"/>
            <a:r>
              <a:rPr lang="en-GB" dirty="0" smtClean="0"/>
              <a:t>“raw” signal</a:t>
            </a:r>
          </a:p>
          <a:p>
            <a:pPr lvl="2"/>
            <a:r>
              <a:rPr lang="en-GB" dirty="0" smtClean="0"/>
              <a:t>Specific frequencies</a:t>
            </a:r>
          </a:p>
          <a:p>
            <a:pPr lvl="1"/>
            <a:r>
              <a:rPr lang="en-GB" dirty="0" smtClean="0"/>
              <a:t>Power spectrum</a:t>
            </a:r>
          </a:p>
          <a:p>
            <a:pPr lvl="2"/>
            <a:r>
              <a:rPr lang="en-GB" dirty="0" smtClean="0"/>
              <a:t>Entire recording</a:t>
            </a:r>
          </a:p>
          <a:p>
            <a:pPr lvl="2"/>
            <a:r>
              <a:rPr lang="en-GB" dirty="0" smtClean="0"/>
              <a:t>Window</a:t>
            </a:r>
          </a:p>
          <a:p>
            <a:pPr lvl="2"/>
            <a:r>
              <a:rPr lang="en-GB" dirty="0" smtClean="0"/>
              <a:t>Specific brain wave</a:t>
            </a:r>
          </a:p>
          <a:p>
            <a:pPr lvl="1"/>
            <a:r>
              <a:rPr lang="en-GB" dirty="0" smtClean="0"/>
              <a:t>ICA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03" y="655509"/>
            <a:ext cx="4181963" cy="261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Power analysis of an EEG signal by means of the Fast Fourier Transform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2520"/>
          <a:stretch/>
        </p:blipFill>
        <p:spPr bwMode="auto">
          <a:xfrm>
            <a:off x="4751091" y="3409984"/>
            <a:ext cx="3684234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754894" y="3272199"/>
            <a:ext cx="3251316" cy="3426003"/>
            <a:chOff x="4507767" y="3332284"/>
            <a:chExt cx="3251316" cy="3426003"/>
          </a:xfrm>
        </p:grpSpPr>
        <p:pic>
          <p:nvPicPr>
            <p:cNvPr id="5127" name="Picture 7" descr="https://eeglab.org/assets/images/ICAexam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767" y="3332284"/>
              <a:ext cx="3065526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43021" y="6542843"/>
              <a:ext cx="311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https://eeglab.org/tutorials/ConceptsGuide/ICA_background.html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A4763E-B127-FF1E-4188-8A50201C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Spectogram</a:t>
            </a:r>
            <a:r>
              <a:rPr lang="en-GB" dirty="0"/>
              <a:t> (time-</a:t>
            </a:r>
            <a:r>
              <a:rPr lang="en-GB" dirty="0" err="1"/>
              <a:t>freq</a:t>
            </a:r>
            <a:r>
              <a:rPr lang="en-GB" dirty="0"/>
              <a:t>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C6794B-2BB3-30DB-E98B-491136572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74" y="1940277"/>
            <a:ext cx="5272024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KISS</a:t>
            </a:r>
            <a:r>
              <a:rPr lang="en-GB" dirty="0" smtClean="0"/>
              <a:t> </a:t>
            </a:r>
            <a:r>
              <a:rPr lang="en-GB" b="1" dirty="0" smtClean="0"/>
              <a:t>principle</a:t>
            </a:r>
            <a:r>
              <a:rPr lang="en-GB" dirty="0" smtClean="0"/>
              <a:t>:</a:t>
            </a:r>
          </a:p>
          <a:p>
            <a:r>
              <a:rPr lang="en-GB" dirty="0" smtClean="0"/>
              <a:t>Filtered EEG</a:t>
            </a:r>
          </a:p>
          <a:p>
            <a:r>
              <a:rPr lang="en-GB" dirty="0" smtClean="0"/>
              <a:t>1 channel</a:t>
            </a:r>
          </a:p>
          <a:p>
            <a:r>
              <a:rPr lang="en-GB" dirty="0" smtClean="0"/>
              <a:t>Cut into windows </a:t>
            </a:r>
          </a:p>
          <a:p>
            <a:pPr lvl="1"/>
            <a:r>
              <a:rPr lang="en-GB" dirty="0" smtClean="0"/>
              <a:t>=&gt; </a:t>
            </a:r>
            <a:r>
              <a:rPr lang="en-GB" dirty="0"/>
              <a:t>many samples</a:t>
            </a:r>
            <a:r>
              <a:rPr lang="en-GB" dirty="0" smtClean="0"/>
              <a:t>!</a:t>
            </a:r>
          </a:p>
          <a:p>
            <a:r>
              <a:rPr lang="en-GB" dirty="0" smtClean="0"/>
              <a:t>Time-Frequency </a:t>
            </a:r>
            <a:r>
              <a:rPr lang="en-GB" dirty="0" smtClean="0"/>
              <a:t>plot</a:t>
            </a:r>
            <a:r>
              <a:rPr lang="en-GB" dirty="0" smtClean="0"/>
              <a:t>	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448442-D46E-4C4F-6850-039EDC50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42" y="1966300"/>
            <a:ext cx="4827933" cy="370141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193931" y="4422531"/>
            <a:ext cx="1802773" cy="40444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3BABE6-B522-A9C4-6766-98F15B8C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Windowing choices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7019F4-8C77-B129-10DF-745DD1EC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Assumption</a:t>
            </a:r>
            <a:r>
              <a:rPr lang="en-GB" dirty="0"/>
              <a:t>: </a:t>
            </a:r>
          </a:p>
          <a:p>
            <a:pPr lvl="1"/>
            <a:r>
              <a:rPr lang="en-GB" dirty="0" smtClean="0"/>
              <a:t>Same equipment</a:t>
            </a:r>
          </a:p>
          <a:p>
            <a:pPr lvl="1"/>
            <a:r>
              <a:rPr lang="en-GB" dirty="0"/>
              <a:t>Same </a:t>
            </a:r>
            <a:r>
              <a:rPr lang="en-GB" dirty="0" smtClean="0"/>
              <a:t>procedure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ame </a:t>
            </a:r>
            <a:r>
              <a:rPr lang="en-GB" dirty="0"/>
              <a:t>mental </a:t>
            </a:r>
            <a:r>
              <a:rPr lang="en-GB" dirty="0" smtClean="0"/>
              <a:t>state</a:t>
            </a:r>
          </a:p>
          <a:p>
            <a:pPr lvl="1"/>
            <a:r>
              <a:rPr lang="en-GB" dirty="0" smtClean="0"/>
              <a:t>Same physical state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5minute in the </a:t>
            </a:r>
            <a:r>
              <a:rPr lang="en-GB" dirty="0" err="1" smtClean="0"/>
              <a:t>center</a:t>
            </a:r>
            <a:r>
              <a:rPr lang="en-GB" dirty="0" smtClean="0"/>
              <a:t> of the recording: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~70x </a:t>
            </a:r>
            <a:r>
              <a:rPr lang="en-GB" dirty="0"/>
              <a:t>10s windows </a:t>
            </a:r>
            <a:r>
              <a:rPr lang="en-GB" dirty="0" smtClean="0"/>
              <a:t>(6 sec overlap)</a:t>
            </a:r>
          </a:p>
          <a:p>
            <a:pPr lvl="1"/>
            <a:r>
              <a:rPr lang="en-GB" dirty="0" smtClean="0"/>
              <a:t>0.5-100 </a:t>
            </a:r>
            <a:r>
              <a:rPr lang="en-GB" dirty="0"/>
              <a:t>Hz </a:t>
            </a:r>
            <a:r>
              <a:rPr lang="en-GB" dirty="0" smtClean="0"/>
              <a:t>=&gt; </a:t>
            </a:r>
            <a:r>
              <a:rPr lang="en-GB" dirty="0" err="1" smtClean="0"/>
              <a:t>Nyquist</a:t>
            </a:r>
            <a:r>
              <a:rPr lang="en-GB" dirty="0" smtClean="0"/>
              <a:t> </a:t>
            </a:r>
            <a:r>
              <a:rPr lang="en-GB" dirty="0"/>
              <a:t>&gt;= 4 sec </a:t>
            </a:r>
            <a:r>
              <a:rPr lang="en-GB" dirty="0" smtClean="0"/>
              <a:t>window</a:t>
            </a:r>
          </a:p>
          <a:p>
            <a:r>
              <a:rPr lang="en-GB" dirty="0" err="1" smtClean="0"/>
              <a:t>Spectogram</a:t>
            </a:r>
            <a:r>
              <a:rPr lang="en-GB" dirty="0" smtClean="0"/>
              <a:t> for each window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6203788" y="1385580"/>
            <a:ext cx="5579839" cy="1420428"/>
            <a:chOff x="6203788" y="1385580"/>
            <a:chExt cx="5579839" cy="1420428"/>
          </a:xfrm>
        </p:grpSpPr>
        <p:pic>
          <p:nvPicPr>
            <p:cNvPr id="6150" name="Picture 6" descr="Side by side: Comparing two performance marketing tools/agenci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29" b="12513"/>
            <a:stretch/>
          </p:blipFill>
          <p:spPr bwMode="auto">
            <a:xfrm>
              <a:off x="8078679" y="1385580"/>
              <a:ext cx="3704948" cy="1420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03788" y="1864311"/>
              <a:ext cx="2052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Actual situation:</a:t>
              </a:r>
              <a:endParaRPr lang="en-US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3380" y="1631113"/>
            <a:ext cx="5188485" cy="1151793"/>
            <a:chOff x="843380" y="1631113"/>
            <a:chExt cx="5188485" cy="1151793"/>
          </a:xfrm>
        </p:grpSpPr>
        <p:pic>
          <p:nvPicPr>
            <p:cNvPr id="6148" name="Picture 4" descr="apples-to-apples-comparison - Piqosity - Adaptive Learning &amp; Student 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4" b="16632"/>
            <a:stretch/>
          </p:blipFill>
          <p:spPr bwMode="auto">
            <a:xfrm>
              <a:off x="2660615" y="1631113"/>
              <a:ext cx="3371250" cy="1151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43380" y="1837678"/>
              <a:ext cx="193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Ideal situation: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51160" y="2782906"/>
            <a:ext cx="1717330" cy="968355"/>
            <a:chOff x="8951160" y="2782906"/>
            <a:chExt cx="1717330" cy="968355"/>
          </a:xfrm>
        </p:grpSpPr>
        <p:sp>
          <p:nvSpPr>
            <p:cNvPr id="5" name="Down Arrow 4"/>
            <p:cNvSpPr/>
            <p:nvPr/>
          </p:nvSpPr>
          <p:spPr>
            <a:xfrm>
              <a:off x="9401452" y="2782906"/>
              <a:ext cx="816746" cy="51490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51160" y="3289596"/>
              <a:ext cx="1717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u="sng" dirty="0" smtClean="0"/>
                <a:t>Cut corners!</a:t>
              </a:r>
              <a:endParaRPr lang="en-US" sz="24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4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AB9CF-68C6-C82C-4144-B60783F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+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86AABB-F026-942D-2158-CED7DD4A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Objective</a:t>
            </a:r>
            <a:r>
              <a:rPr lang="en-GB" dirty="0"/>
              <a:t>: </a:t>
            </a:r>
            <a:r>
              <a:rPr lang="en-GB" sz="2400" dirty="0"/>
              <a:t>Build models to classify whether an EEG belongs to Group1 or Group2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400" b="1" dirty="0" smtClean="0"/>
              <a:t>Tasks:</a:t>
            </a:r>
            <a:endParaRPr lang="en-GB" sz="2400" b="1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smtClean="0"/>
              <a:t>Exploratory </a:t>
            </a:r>
            <a:r>
              <a:rPr lang="en-GB" sz="2000" dirty="0"/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Build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Hyperparameter Tuning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Explainability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77FDF4-C966-A92D-3ACD-09F38EFD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77" y="3115591"/>
            <a:ext cx="5962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9A2698-5AD5-8764-3EC0-6761F88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</a:t>
            </a:r>
            <a:r>
              <a:rPr lang="en-GB" dirty="0" smtClean="0"/>
              <a:t>model</a:t>
            </a:r>
            <a:br>
              <a:rPr lang="en-GB" dirty="0" smtClean="0"/>
            </a:br>
            <a:r>
              <a:rPr lang="en-GB" dirty="0" smtClean="0"/>
              <a:t>Evaluate</a:t>
            </a:r>
            <a:br>
              <a:rPr lang="en-GB" dirty="0" smtClean="0"/>
            </a:br>
            <a:r>
              <a:rPr lang="en-GB" dirty="0" smtClean="0"/>
              <a:t>Explain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E2AE85-8F51-0FFA-230A-3010F378F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8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AA6658-01EC-238A-F162-35AF88FC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0D0F02-B4AE-B1AA-315F-B3F2223E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001"/>
            <a:ext cx="10515600" cy="4079653"/>
          </a:xfrm>
        </p:spPr>
        <p:txBody>
          <a:bodyPr/>
          <a:lstStyle/>
          <a:p>
            <a:r>
              <a:rPr lang="en-GB" b="1" dirty="0"/>
              <a:t>Supervised</a:t>
            </a:r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use class info to your </a:t>
            </a:r>
            <a:r>
              <a:rPr lang="en-GB" dirty="0" smtClean="0"/>
              <a:t>advantage</a:t>
            </a:r>
            <a:endParaRPr lang="en-GB" dirty="0"/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Requires </a:t>
            </a:r>
            <a:r>
              <a:rPr lang="en-GB" dirty="0" smtClean="0"/>
              <a:t>annotation</a:t>
            </a:r>
            <a:endParaRPr lang="en-GB" dirty="0"/>
          </a:p>
          <a:p>
            <a:endParaRPr lang="en-GB" b="1" dirty="0" smtClean="0"/>
          </a:p>
          <a:p>
            <a:endParaRPr lang="en-GB" b="1" dirty="0"/>
          </a:p>
          <a:p>
            <a:r>
              <a:rPr lang="en-GB" b="1" dirty="0" smtClean="0"/>
              <a:t>Unsupervised</a:t>
            </a:r>
            <a:endParaRPr lang="en-GB" b="1" dirty="0"/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</a:t>
            </a:r>
            <a:r>
              <a:rPr lang="en-GB" dirty="0" smtClean="0"/>
              <a:t>fast, no </a:t>
            </a:r>
            <a:r>
              <a:rPr lang="en-GB" dirty="0"/>
              <a:t>pre </a:t>
            </a:r>
            <a:r>
              <a:rPr lang="en-GB" dirty="0" smtClean="0"/>
              <a:t>knowledge, </a:t>
            </a:r>
            <a:r>
              <a:rPr lang="en-GB" dirty="0"/>
              <a:t>unbiased</a:t>
            </a:r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less info to train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57188DEF-2F4D-C1E4-0EB4-BB86A02D3CA4}"/>
              </a:ext>
            </a:extLst>
          </p:cNvPr>
          <p:cNvSpPr/>
          <p:nvPr/>
        </p:nvSpPr>
        <p:spPr>
          <a:xfrm>
            <a:off x="6350859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9A0DB99A-51D0-A3B7-2EED-F6DA180F8D10}"/>
              </a:ext>
            </a:extLst>
          </p:cNvPr>
          <p:cNvSpPr/>
          <p:nvPr/>
        </p:nvSpPr>
        <p:spPr>
          <a:xfrm>
            <a:off x="6442885" y="2066503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4C63E1-5780-3665-A094-18D8A3005D7D}"/>
              </a:ext>
            </a:extLst>
          </p:cNvPr>
          <p:cNvSpPr txBox="1"/>
          <p:nvPr/>
        </p:nvSpPr>
        <p:spPr>
          <a:xfrm>
            <a:off x="7410741" y="4433758"/>
            <a:ext cx="1418895" cy="7416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tSNE</a:t>
            </a:r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330691FF-2C87-3366-F47F-DF633AED3A86}"/>
              </a:ext>
            </a:extLst>
          </p:cNvPr>
          <p:cNvSpPr/>
          <p:nvPr/>
        </p:nvSpPr>
        <p:spPr>
          <a:xfrm>
            <a:off x="9154198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0BB9F8-6324-AE04-2724-A866B9AF8BEF}"/>
              </a:ext>
            </a:extLst>
          </p:cNvPr>
          <p:cNvSpPr txBox="1"/>
          <p:nvPr/>
        </p:nvSpPr>
        <p:spPr>
          <a:xfrm>
            <a:off x="7516466" y="1953798"/>
            <a:ext cx="1583585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CNN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(</a:t>
            </a:r>
            <a:r>
              <a:rPr lang="en-GB" sz="2000" dirty="0" err="1" smtClean="0"/>
              <a:t>XGBoost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2EE1119-5257-2B71-6857-E875D9647C2D}"/>
              </a:ext>
            </a:extLst>
          </p:cNvPr>
          <p:cNvGrpSpPr/>
          <p:nvPr/>
        </p:nvGrpSpPr>
        <p:grpSpPr>
          <a:xfrm>
            <a:off x="653717" y="1697941"/>
            <a:ext cx="5374640" cy="1852692"/>
            <a:chOff x="721360" y="3708400"/>
            <a:chExt cx="5374640" cy="185269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01C6637A-2243-02B1-D39D-792E2C7EDCD9}"/>
                </a:ext>
              </a:extLst>
            </p:cNvPr>
            <p:cNvSpPr/>
            <p:nvPr/>
          </p:nvSpPr>
          <p:spPr>
            <a:xfrm>
              <a:off x="721360" y="3708400"/>
              <a:ext cx="5374640" cy="148336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2B0D9B1-6137-2FAB-2807-0E81E65DF743}"/>
                </a:ext>
              </a:extLst>
            </p:cNvPr>
            <p:cNvSpPr txBox="1"/>
            <p:nvPr/>
          </p:nvSpPr>
          <p:spPr>
            <a:xfrm>
              <a:off x="2784439" y="5191760"/>
              <a:ext cx="1161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6">
                      <a:lumMod val="75000"/>
                    </a:schemeClr>
                  </a:solidFill>
                </a:rPr>
                <a:t>Preferred!</a:t>
              </a:r>
              <a:endParaRPr lang="en-GB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1C33B2E-9113-96FA-6E0F-63A0628BE612}"/>
              </a:ext>
            </a:extLst>
          </p:cNvPr>
          <p:cNvGrpSpPr/>
          <p:nvPr/>
        </p:nvGrpSpPr>
        <p:grpSpPr>
          <a:xfrm>
            <a:off x="646163" y="3970970"/>
            <a:ext cx="5374640" cy="1852692"/>
            <a:chOff x="754837" y="1637206"/>
            <a:chExt cx="5374640" cy="18526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11D1D7C7-D542-DBDC-1364-D62D0EE66BD7}"/>
                </a:ext>
              </a:extLst>
            </p:cNvPr>
            <p:cNvSpPr/>
            <p:nvPr/>
          </p:nvSpPr>
          <p:spPr>
            <a:xfrm>
              <a:off x="754837" y="1637206"/>
              <a:ext cx="5374640" cy="1483360"/>
            </a:xfrm>
            <a:prstGeom prst="round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2C24613-49C5-5493-3BEC-84DCA9AD376B}"/>
                </a:ext>
              </a:extLst>
            </p:cNvPr>
            <p:cNvSpPr txBox="1"/>
            <p:nvPr/>
          </p:nvSpPr>
          <p:spPr>
            <a:xfrm>
              <a:off x="2330089" y="3120566"/>
              <a:ext cx="1950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4">
                      <a:lumMod val="75000"/>
                    </a:schemeClr>
                  </a:solidFill>
                </a:rPr>
                <a:t>Quick exploration!</a:t>
              </a:r>
              <a:endParaRPr lang="en-GB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04453C8-222D-5DE3-B7C9-478D851B8AC1}"/>
              </a:ext>
            </a:extLst>
          </p:cNvPr>
          <p:cNvSpPr txBox="1"/>
          <p:nvPr/>
        </p:nvSpPr>
        <p:spPr>
          <a:xfrm>
            <a:off x="10150792" y="4508338"/>
            <a:ext cx="1600302" cy="408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</a:t>
            </a:r>
          </a:p>
        </p:txBody>
      </p:sp>
      <p:sp>
        <p:nvSpPr>
          <p:cNvPr id="10" name="Double Bracket 9"/>
          <p:cNvSpPr/>
          <p:nvPr/>
        </p:nvSpPr>
        <p:spPr>
          <a:xfrm>
            <a:off x="10037299" y="4237892"/>
            <a:ext cx="1893864" cy="93754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914FC1-246C-F19E-BB9E-38BA3EAC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Convolutional Neural Network (CNN)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A175D7-940D-3325-F000-4D0F1F5F5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CNN =&gt; </a:t>
            </a:r>
          </a:p>
          <a:p>
            <a:pPr lvl="1"/>
            <a:r>
              <a:rPr lang="en-GB" dirty="0" smtClean="0"/>
              <a:t>Excellent for computer vision!</a:t>
            </a:r>
            <a:endParaRPr lang="en-GB" dirty="0"/>
          </a:p>
          <a:p>
            <a:pPr lvl="1"/>
            <a:r>
              <a:rPr lang="en-GB" dirty="0" smtClean="0"/>
              <a:t>Used for EEG [</a:t>
            </a:r>
            <a:r>
              <a:rPr lang="en-US" dirty="0" err="1" smtClean="0"/>
              <a:t>Saeidi</a:t>
            </a:r>
            <a:r>
              <a:rPr lang="en-US" dirty="0" smtClean="0"/>
              <a:t> et al. (2021)]</a:t>
            </a:r>
          </a:p>
          <a:p>
            <a:pPr lvl="1"/>
            <a:r>
              <a:rPr lang="en-GB" dirty="0" err="1" smtClean="0"/>
              <a:t>dEEGtal</a:t>
            </a:r>
            <a:r>
              <a:rPr lang="en-GB" dirty="0" smtClean="0"/>
              <a:t> has explored these already</a:t>
            </a:r>
            <a:endParaRPr lang="en-GB" dirty="0"/>
          </a:p>
          <a:p>
            <a:pPr lvl="1"/>
            <a:r>
              <a:rPr lang="en-GB" dirty="0"/>
              <a:t>Easy to train</a:t>
            </a:r>
          </a:p>
          <a:p>
            <a:pPr lvl="1"/>
            <a:r>
              <a:rPr lang="en-GB" dirty="0"/>
              <a:t>Relatively easy to XAI</a:t>
            </a:r>
          </a:p>
          <a:p>
            <a:endParaRPr lang="en-GB" dirty="0"/>
          </a:p>
          <a:p>
            <a:r>
              <a:rPr lang="en-GB" dirty="0" smtClean="0"/>
              <a:t>Alternatives?</a:t>
            </a:r>
          </a:p>
          <a:p>
            <a:pPr lvl="1"/>
            <a:r>
              <a:rPr lang="en-GB" dirty="0" smtClean="0"/>
              <a:t>RNN / LSTM =&gt; for </a:t>
            </a:r>
            <a:r>
              <a:rPr lang="en-GB" dirty="0"/>
              <a:t>temporal signals</a:t>
            </a:r>
          </a:p>
          <a:p>
            <a:pPr lvl="2"/>
            <a:r>
              <a:rPr lang="en-GB" dirty="0"/>
              <a:t>=&gt; use electrode channel input instead of spectrogram!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03409" y="1556942"/>
            <a:ext cx="5104660" cy="3270386"/>
            <a:chOff x="6378094" y="1668713"/>
            <a:chExt cx="5104660" cy="3270386"/>
          </a:xfrm>
        </p:grpSpPr>
        <p:pic>
          <p:nvPicPr>
            <p:cNvPr id="12290" name="Picture 2" descr="convolutional neural network diagram | LearnOpenC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094" y="1668713"/>
              <a:ext cx="5104660" cy="304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62346" y="4662100"/>
              <a:ext cx="5020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https://learnopencv.com/tag/convolutional-neural-network-diagram/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2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B1F0B2-C727-BC62-BC58-5F1DFFB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– How did it do?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44" y="1859683"/>
            <a:ext cx="4182754" cy="324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43" y="810102"/>
            <a:ext cx="3317928" cy="354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177" y="2743200"/>
            <a:ext cx="22468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CNN Architecture: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Input (128x128)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2x Convolution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2</a:t>
            </a:r>
            <a:r>
              <a:rPr lang="en-GB" dirty="0" smtClean="0"/>
              <a:t>x Pooling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2x Fully Connected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Output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66" y="4512975"/>
            <a:ext cx="4473452" cy="223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0" b="8527"/>
          <a:stretch/>
        </p:blipFill>
        <p:spPr bwMode="auto">
          <a:xfrm>
            <a:off x="3991707" y="2261439"/>
            <a:ext cx="3025491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4A56CB-A70F-C359-0779-27F5B9DA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eXplainable</a:t>
            </a:r>
            <a:r>
              <a:rPr lang="en-GB" dirty="0" smtClean="0"/>
              <a:t> AI</a:t>
            </a:r>
            <a:endParaRPr lang="en-GB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r="51112" b="8527"/>
          <a:stretch/>
        </p:blipFill>
        <p:spPr bwMode="auto">
          <a:xfrm>
            <a:off x="615509" y="2261440"/>
            <a:ext cx="3086054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56642" y="295372"/>
            <a:ext cx="4267200" cy="2531867"/>
            <a:chOff x="6806184" y="1027906"/>
            <a:chExt cx="4267200" cy="2531867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xmlns="" id="{7C9B2215-3E07-C0D2-F4EF-A1F9EE3E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4" y="1027906"/>
              <a:ext cx="4267200" cy="1066800"/>
            </a:xfrm>
            <a:prstGeom prst="rect">
              <a:avLst/>
            </a:prstGeom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641"/>
            <a:stretch/>
          </p:blipFill>
          <p:spPr bwMode="auto">
            <a:xfrm>
              <a:off x="7553347" y="2428178"/>
              <a:ext cx="1115868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29" r="38788"/>
            <a:stretch/>
          </p:blipFill>
          <p:spPr bwMode="auto">
            <a:xfrm>
              <a:off x="8528538" y="2428178"/>
              <a:ext cx="1336431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79"/>
            <a:stretch/>
          </p:blipFill>
          <p:spPr bwMode="auto">
            <a:xfrm>
              <a:off x="9855121" y="2428176"/>
              <a:ext cx="1069914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48408" y="2263257"/>
            <a:ext cx="3006969" cy="3563518"/>
            <a:chOff x="448408" y="2263257"/>
            <a:chExt cx="3006969" cy="3563518"/>
          </a:xfrm>
        </p:grpSpPr>
        <p:grpSp>
          <p:nvGrpSpPr>
            <p:cNvPr id="13" name="Group 12"/>
            <p:cNvGrpSpPr/>
            <p:nvPr/>
          </p:nvGrpSpPr>
          <p:grpSpPr>
            <a:xfrm>
              <a:off x="448408" y="2263257"/>
              <a:ext cx="3006969" cy="3337443"/>
              <a:chOff x="448408" y="2263257"/>
              <a:chExt cx="3006969" cy="333744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48408" y="2263257"/>
                <a:ext cx="1090246" cy="301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20592" y="5279019"/>
                <a:ext cx="322508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1898" y="5279019"/>
                <a:ext cx="1043479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45884" y="545744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 [S]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424" y="3492870"/>
              <a:ext cx="1595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Frequency [Hz]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5328139" y="4026876"/>
            <a:ext cx="1354015" cy="117816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236069" y="3879987"/>
            <a:ext cx="2502967" cy="1325059"/>
            <a:chOff x="7236069" y="3879987"/>
            <a:chExt cx="2502967" cy="1325059"/>
          </a:xfrm>
        </p:grpSpPr>
        <p:sp>
          <p:nvSpPr>
            <p:cNvPr id="19" name="Right Brace 18"/>
            <p:cNvSpPr/>
            <p:nvPr/>
          </p:nvSpPr>
          <p:spPr>
            <a:xfrm>
              <a:off x="7236069" y="3879987"/>
              <a:ext cx="677008" cy="132505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4441" y="4219350"/>
              <a:ext cx="1754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Short events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0-40 Hz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2763" y="1892107"/>
            <a:ext cx="2117887" cy="673500"/>
            <a:chOff x="2932763" y="1892107"/>
            <a:chExt cx="2117887" cy="673500"/>
          </a:xfrm>
        </p:grpSpPr>
        <p:sp>
          <p:nvSpPr>
            <p:cNvPr id="24" name="TextBox 23"/>
            <p:cNvSpPr txBox="1"/>
            <p:nvPr/>
          </p:nvSpPr>
          <p:spPr>
            <a:xfrm>
              <a:off x="2932763" y="1892107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Integrated Gradients</a:t>
              </a:r>
              <a:endParaRPr lang="en-US" dirty="0"/>
            </a:p>
          </p:txBody>
        </p:sp>
        <p:sp>
          <p:nvSpPr>
            <p:cNvPr id="25" name="Bent Arrow 24"/>
            <p:cNvSpPr/>
            <p:nvPr/>
          </p:nvSpPr>
          <p:spPr>
            <a:xfrm rot="2700000">
              <a:off x="3613639" y="2160280"/>
              <a:ext cx="404446" cy="40620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2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Backpropagation</a:t>
            </a:r>
            <a:r>
              <a:rPr lang="en-GB" dirty="0" smtClean="0"/>
              <a:t> through network</a:t>
            </a:r>
            <a:endParaRPr lang="en-US" dirty="0"/>
          </a:p>
        </p:txBody>
      </p:sp>
      <p:pic>
        <p:nvPicPr>
          <p:cNvPr id="14338" name="Picture 2" descr="Operations of Integrated Gradients and Expressive Gradients. | Downloa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52" y="1726223"/>
            <a:ext cx="80962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47F0D-A683-C98D-CE4E-CCF9DF4F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383055-E497-C2B5-F61A-2329690F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Gradient boosted decision tree</a:t>
            </a:r>
          </a:p>
          <a:p>
            <a:endParaRPr lang="en-GB" dirty="0"/>
          </a:p>
          <a:p>
            <a:r>
              <a:rPr lang="en-GB" b="1" dirty="0" smtClean="0"/>
              <a:t>When </a:t>
            </a:r>
            <a:r>
              <a:rPr lang="en-GB" b="1" dirty="0"/>
              <a:t>in doubt =&gt; Use </a:t>
            </a:r>
            <a:r>
              <a:rPr lang="en-GB" b="1" dirty="0" err="1"/>
              <a:t>XGBoost</a:t>
            </a:r>
            <a:r>
              <a:rPr lang="en-GB" b="1" dirty="0"/>
              <a:t>!</a:t>
            </a:r>
          </a:p>
          <a:p>
            <a:pPr marL="457200" lvl="1" indent="0">
              <a:buNone/>
            </a:pPr>
            <a:r>
              <a:rPr lang="en-GB" dirty="0" smtClean="0"/>
              <a:t>+ </a:t>
            </a:r>
            <a:r>
              <a:rPr lang="en-GB" dirty="0"/>
              <a:t>Not sensitive to scaling</a:t>
            </a:r>
          </a:p>
          <a:p>
            <a:pPr marL="457200" lvl="1" indent="0">
              <a:buNone/>
            </a:pPr>
            <a:r>
              <a:rPr lang="en-GB" dirty="0"/>
              <a:t>+ High performance</a:t>
            </a:r>
          </a:p>
          <a:p>
            <a:pPr marL="457200" lvl="1" indent="0">
              <a:buNone/>
            </a:pPr>
            <a:r>
              <a:rPr lang="en-GB" dirty="0"/>
              <a:t>+ Easy feature importance </a:t>
            </a:r>
            <a:r>
              <a:rPr lang="en-GB" dirty="0" smtClean="0"/>
              <a:t>tools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smtClean="0"/>
              <a:t>Works (in my experience) better </a:t>
            </a:r>
            <a:br>
              <a:rPr lang="en-GB" dirty="0" smtClean="0"/>
            </a:br>
            <a:r>
              <a:rPr lang="en-GB" dirty="0" smtClean="0"/>
              <a:t>with categorical/numerical features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44" name="Picture 4" descr="Lets Try Message On Notebook Paper Stock Photo 2256305741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78" y="4057405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956594" y="1049176"/>
            <a:ext cx="4112056" cy="2553862"/>
            <a:chOff x="6956594" y="1049176"/>
            <a:chExt cx="4112056" cy="2553862"/>
          </a:xfrm>
        </p:grpSpPr>
        <p:pic>
          <p:nvPicPr>
            <p:cNvPr id="10242" name="Picture 2" descr="Understanding XGBoost Algorithm In Deta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594" y="1049176"/>
              <a:ext cx="4112056" cy="218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011994" y="3233706"/>
              <a:ext cx="3968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https://analyticsindiamag.com/ai-mysteries/xgboost-internal-working-to-make-decision-trees-and-deduce-predictions/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1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9C9AD-5D40-FCD1-BD03-0F978972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XGBoost</a:t>
            </a:r>
            <a:r>
              <a:rPr lang="en-GB" dirty="0" smtClean="0"/>
              <a:t> - How did it </a:t>
            </a:r>
            <a:r>
              <a:rPr lang="en-GB" dirty="0"/>
              <a:t>do</a:t>
            </a:r>
            <a:r>
              <a:rPr lang="en-GB" dirty="0" smtClean="0"/>
              <a:t>? (not good…)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1" y="1732817"/>
            <a:ext cx="50673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34127" y="1782113"/>
            <a:ext cx="4591050" cy="4503654"/>
            <a:chOff x="6737412" y="1602034"/>
            <a:chExt cx="4591050" cy="45036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8627FE2-7541-D079-97C6-555E6034E284}"/>
                </a:ext>
              </a:extLst>
            </p:cNvPr>
            <p:cNvSpPr txBox="1"/>
            <p:nvPr/>
          </p:nvSpPr>
          <p:spPr>
            <a:xfrm>
              <a:off x="7123175" y="5736356"/>
              <a:ext cx="3819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Needs translation to back to </a:t>
              </a:r>
              <a:r>
                <a:rPr lang="en-GB" dirty="0" err="1"/>
                <a:t>freq</a:t>
              </a:r>
              <a:r>
                <a:rPr lang="en-GB" dirty="0"/>
                <a:t> + bin </a:t>
              </a:r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412" y="1602034"/>
              <a:ext cx="4591050" cy="418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79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Lol</a:t>
            </a:r>
            <a:r>
              <a:rPr lang="en-GB" dirty="0" smtClean="0"/>
              <a:t>…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3" y="1540640"/>
            <a:ext cx="8458201" cy="474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0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t-distributed </a:t>
            </a:r>
            <a:r>
              <a:rPr lang="en-GB" sz="4000" dirty="0" smtClean="0"/>
              <a:t>Stochastic Neighbour Embedding (</a:t>
            </a:r>
            <a:r>
              <a:rPr lang="en-GB" sz="4000" dirty="0" err="1" smtClean="0"/>
              <a:t>tSNE</a:t>
            </a:r>
            <a:r>
              <a:rPr lang="en-GB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better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394443"/>
            <a:ext cx="8911126" cy="508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520166"/>
            <a:ext cx="9081236" cy="483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4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01616F-6084-10C4-0290-487EF33A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allocation – 80/20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A331A-D667-84C5-7B4D-4DE18D6E9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765" y="2301486"/>
            <a:ext cx="5190744" cy="4351338"/>
          </a:xfrm>
        </p:spPr>
        <p:txBody>
          <a:bodyPr>
            <a:normAutofit/>
          </a:bodyPr>
          <a:lstStyle/>
          <a:p>
            <a:r>
              <a:rPr lang="en-GB" dirty="0"/>
              <a:t>Effort spend:</a:t>
            </a:r>
          </a:p>
          <a:p>
            <a:pPr lvl="1"/>
            <a:r>
              <a:rPr lang="en-GB" dirty="0"/>
              <a:t>~</a:t>
            </a:r>
            <a:r>
              <a:rPr lang="en-GB" dirty="0" smtClean="0"/>
              <a:t>2.5 days</a:t>
            </a:r>
          </a:p>
          <a:p>
            <a:pPr lvl="1"/>
            <a:endParaRPr lang="en-GB" dirty="0"/>
          </a:p>
          <a:p>
            <a:r>
              <a:rPr lang="en-GB" dirty="0"/>
              <a:t>Aim: </a:t>
            </a:r>
          </a:p>
          <a:p>
            <a:pPr lvl="1"/>
            <a:r>
              <a:rPr lang="en-GB" dirty="0"/>
              <a:t>How I work</a:t>
            </a:r>
          </a:p>
          <a:p>
            <a:pPr lvl="1"/>
            <a:r>
              <a:rPr lang="en-GB" dirty="0"/>
              <a:t>How I think</a:t>
            </a:r>
          </a:p>
          <a:p>
            <a:endParaRPr lang="en-GB" dirty="0" smtClean="0"/>
          </a:p>
          <a:p>
            <a:r>
              <a:rPr lang="en-GB" dirty="0" smtClean="0"/>
              <a:t>Disclaimer</a:t>
            </a:r>
            <a:r>
              <a:rPr lang="en-GB" dirty="0" smtClean="0"/>
              <a:t>:</a:t>
            </a:r>
            <a:endParaRPr lang="en-GB" dirty="0"/>
          </a:p>
          <a:p>
            <a:endParaRPr lang="en-GB" dirty="0" smtClean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23EFA90-8ECC-E6E8-9459-1099994AD0F7}"/>
              </a:ext>
            </a:extLst>
          </p:cNvPr>
          <p:cNvGrpSpPr/>
          <p:nvPr/>
        </p:nvGrpSpPr>
        <p:grpSpPr>
          <a:xfrm>
            <a:off x="443159" y="1690688"/>
            <a:ext cx="5839454" cy="3933189"/>
            <a:chOff x="443159" y="1464858"/>
            <a:chExt cx="5839454" cy="3933189"/>
          </a:xfrm>
        </p:grpSpPr>
        <p:pic>
          <p:nvPicPr>
            <p:cNvPr id="5" name="Picture 4" descr="A pie chart with numbers and text&#10;&#10;Description automatically generated">
              <a:extLst>
                <a:ext uri="{FF2B5EF4-FFF2-40B4-BE49-F238E27FC236}">
                  <a16:creationId xmlns:a16="http://schemas.microsoft.com/office/drawing/2014/main" xmlns="" id="{5638B23E-9E08-FC62-62FE-1B12E096A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" r="4029" b="6031"/>
            <a:stretch/>
          </p:blipFill>
          <p:spPr>
            <a:xfrm>
              <a:off x="443159" y="1464858"/>
              <a:ext cx="5839454" cy="34715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57457AB-8114-C81C-CDB6-A3917E53D03B}"/>
                </a:ext>
              </a:extLst>
            </p:cNvPr>
            <p:cNvSpPr txBox="1"/>
            <p:nvPr/>
          </p:nvSpPr>
          <p:spPr>
            <a:xfrm>
              <a:off x="1053053" y="4936382"/>
              <a:ext cx="434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"Playing the whole game": A data collection and analysis exercise with Google Calendar - Scientific Figure on ResearchGate. Available from: https://www.researchgate.net/figure/The-80-20-rule-of-data-wrangling_fig2_339550606 [accessed 25 Oct 2024]</a:t>
              </a:r>
              <a:endParaRPr lang="en-GB" sz="800" dirty="0"/>
            </a:p>
          </p:txBody>
        </p:sp>
      </p:grpSp>
      <p:pic>
        <p:nvPicPr>
          <p:cNvPr id="1026" name="Picture 2" descr="Done is Better Than Perfect Handwritten Motivational Quote. Print fo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058" y="4389516"/>
            <a:ext cx="1812420" cy="18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4501E-5F16-FBCD-9B1E-2F5A0CE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F6EC1F-54FF-E9D2-3C8A-9A494DC2C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1FDE157-BD5A-CE93-CC57-3803388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Stuff that affects performance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4132385"/>
            <a:ext cx="10515600" cy="2044577"/>
          </a:xfrm>
        </p:spPr>
        <p:txBody>
          <a:bodyPr/>
          <a:lstStyle/>
          <a:p>
            <a:r>
              <a:rPr lang="en-GB" dirty="0" smtClean="0"/>
              <a:t>No cross-validation done!</a:t>
            </a:r>
          </a:p>
          <a:p>
            <a:endParaRPr lang="en-GB" dirty="0"/>
          </a:p>
          <a:p>
            <a:r>
              <a:rPr lang="en-GB" u="sng" dirty="0" smtClean="0"/>
              <a:t>Data quality?</a:t>
            </a:r>
          </a:p>
          <a:p>
            <a:pPr lvl="1"/>
            <a:r>
              <a:rPr lang="en-GB" dirty="0" smtClean="0"/>
              <a:t>Ensure that recordings are comparable/representative!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4508" y="1732084"/>
            <a:ext cx="2558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Spectogram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Resolution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Frequency </a:t>
            </a:r>
            <a:r>
              <a:rPr lang="en-GB" dirty="0"/>
              <a:t>Range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5592" y="1732084"/>
            <a:ext cx="2637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XGBoost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Feature selection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Depth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N-times</a:t>
            </a:r>
            <a:endParaRPr lang="en-GB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5146" y="1732084"/>
            <a:ext cx="361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CNN: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Image </a:t>
            </a:r>
            <a:r>
              <a:rPr lang="en-GB" dirty="0" smtClean="0"/>
              <a:t>transform</a:t>
            </a:r>
            <a:endParaRPr lang="en-GB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Architecture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Layers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Nodes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Training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Time (epochs)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 Learning rate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Loss function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568" y="1732084"/>
            <a:ext cx="3050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(Pre)Processing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Filtering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 smtClean="0"/>
              <a:t>Window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 smtClean="0"/>
              <a:t>length</a:t>
            </a:r>
            <a:endParaRPr lang="en-GB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Nr of windows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 smtClean="0"/>
              <a:t>Overlap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 smtClean="0"/>
              <a:t>ICA</a:t>
            </a:r>
            <a:endParaRPr lang="en-GB" u="sng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B6BB7602-D30D-529B-55B8-5B9C5C07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3991222"/>
            <a:ext cx="3341566" cy="23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8A0A50-5B9E-1A9A-04D3-AF170714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AC7DF4-FAB1-C6C5-15E2-053A6934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 smtClean="0"/>
              <a:t>Ideas worth exploring:</a:t>
            </a:r>
          </a:p>
          <a:p>
            <a:r>
              <a:rPr lang="en-GB" dirty="0" smtClean="0"/>
              <a:t>Transfer learning from existing model =&gt; individualise model</a:t>
            </a:r>
          </a:p>
          <a:p>
            <a:r>
              <a:rPr lang="en-GB" dirty="0" smtClean="0"/>
              <a:t>Real time encoding, e.g. using LSTM</a:t>
            </a:r>
          </a:p>
          <a:p>
            <a:r>
              <a:rPr lang="en-GB" dirty="0" smtClean="0"/>
              <a:t>Data Quality model</a:t>
            </a:r>
          </a:p>
          <a:p>
            <a:pPr lvl="1"/>
            <a:r>
              <a:rPr lang="en-GB" dirty="0" smtClean="0"/>
              <a:t>Detects when input is optimal for epilepsy detection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6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966F3B-2096-09EB-832E-A8F2F23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6BE2F6-FA3D-F9F3-C2B5-4B5A8CAF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Medical Software != Academic </a:t>
            </a:r>
            <a:r>
              <a:rPr lang="en-US" dirty="0" smtClean="0"/>
              <a:t>Software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standard for medical devices software development:</a:t>
            </a:r>
            <a:endParaRPr lang="en-US" dirty="0"/>
          </a:p>
          <a:p>
            <a:r>
              <a:rPr lang="en-US" sz="1800" u="sng" dirty="0"/>
              <a:t>IEC </a:t>
            </a:r>
            <a:r>
              <a:rPr lang="en-US" sz="1800" u="sng" dirty="0" smtClean="0"/>
              <a:t>62304</a:t>
            </a:r>
            <a:r>
              <a:rPr lang="en-US" sz="1800" dirty="0"/>
              <a:t> </a:t>
            </a:r>
            <a:r>
              <a:rPr lang="en-US" sz="1800" dirty="0" smtClean="0"/>
              <a:t>- Deals with </a:t>
            </a:r>
            <a:r>
              <a:rPr lang="en-US" sz="1800" dirty="0"/>
              <a:t>the software lifecycle, i.e. almost everything about what software engineers do.</a:t>
            </a:r>
          </a:p>
          <a:p>
            <a:r>
              <a:rPr lang="en-US" sz="1800" strike="sngStrike" dirty="0"/>
              <a:t>IEC 60601-1 </a:t>
            </a:r>
            <a:r>
              <a:rPr lang="en-US" sz="1800" strike="sngStrike" dirty="0" smtClean="0"/>
              <a:t>- Applicable </a:t>
            </a:r>
            <a:r>
              <a:rPr lang="en-US" sz="1800" strike="sngStrike" dirty="0"/>
              <a:t>to embedded software in a hardware medical device,</a:t>
            </a:r>
          </a:p>
          <a:p>
            <a:r>
              <a:rPr lang="en-US" sz="1800" dirty="0"/>
              <a:t>IEC 82304-1 </a:t>
            </a:r>
            <a:r>
              <a:rPr lang="en-US" sz="1800" dirty="0" smtClean="0"/>
              <a:t>- Applicable </a:t>
            </a:r>
            <a:r>
              <a:rPr lang="en-US" sz="1800" dirty="0"/>
              <a:t>to standalone </a:t>
            </a:r>
            <a:r>
              <a:rPr lang="en-US" sz="1800" dirty="0" smtClean="0"/>
              <a:t>software, i.e. Software </a:t>
            </a:r>
            <a:r>
              <a:rPr lang="en-US" sz="1800" dirty="0"/>
              <a:t>as a Medical Device (</a:t>
            </a:r>
            <a:r>
              <a:rPr lang="en-US" sz="1800" dirty="0" err="1"/>
              <a:t>SaMD</a:t>
            </a:r>
            <a:r>
              <a:rPr lang="en-US" sz="1800" dirty="0"/>
              <a:t>),</a:t>
            </a:r>
          </a:p>
          <a:p>
            <a:r>
              <a:rPr lang="en-US" sz="1800" dirty="0"/>
              <a:t>IEC 81001-5-1 </a:t>
            </a:r>
            <a:r>
              <a:rPr lang="en-US" sz="1800" dirty="0" smtClean="0"/>
              <a:t>– </a:t>
            </a:r>
            <a:r>
              <a:rPr lang="en-US" sz="1800" dirty="0" err="1" smtClean="0"/>
              <a:t>Cybersecurity</a:t>
            </a:r>
            <a:r>
              <a:rPr lang="en-US" sz="1800" dirty="0" smtClean="0"/>
              <a:t> requirements</a:t>
            </a:r>
            <a:endParaRPr lang="en-US" sz="1800" dirty="0"/>
          </a:p>
          <a:p>
            <a:r>
              <a:rPr lang="en-US" sz="1800" strike="sngStrike" dirty="0"/>
              <a:t>IEC 62366-1 </a:t>
            </a:r>
            <a:r>
              <a:rPr lang="en-US" sz="1800" strike="sngStrike" dirty="0" smtClean="0"/>
              <a:t>- Man-machine </a:t>
            </a:r>
            <a:r>
              <a:rPr lang="en-US" sz="1800" strike="sngStrike" dirty="0"/>
              <a:t>interface </a:t>
            </a:r>
            <a:r>
              <a:rPr lang="en-US" sz="1800" strike="sngStrike" dirty="0" smtClean="0"/>
              <a:t>ergonomics requirements.</a:t>
            </a:r>
            <a:endParaRPr lang="en-US" sz="1800" strike="sngStrike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084277"/>
            <a:ext cx="4310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ISO = International standards (mechanics</a:t>
            </a:r>
            <a:r>
              <a:rPr lang="en-GB" sz="1200" i="1" dirty="0" smtClean="0"/>
              <a:t>)</a:t>
            </a:r>
          </a:p>
          <a:p>
            <a:r>
              <a:rPr lang="en-GB" sz="1200" i="1" dirty="0" smtClean="0"/>
              <a:t>IEC </a:t>
            </a:r>
            <a:r>
              <a:rPr lang="en-GB" sz="1200" i="1" dirty="0"/>
              <a:t>= International standards (electrical and electrical engineering)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50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7B8CEC8-E73C-05CA-E8AA-82D63FEB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934F8F-78AA-563B-9701-F7530A227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7ADE2-5DCE-908C-6F6E-53991A4D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29667C-2662-29D9-1386-FB7C5D6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 smtClean="0"/>
              <a:t>Data </a:t>
            </a:r>
            <a:r>
              <a:rPr lang="en-GB" sz="2600" dirty="0" smtClean="0"/>
              <a:t>Info </a:t>
            </a:r>
            <a:r>
              <a:rPr lang="en-GB" sz="2600" dirty="0"/>
              <a:t>crucial for </a:t>
            </a:r>
            <a:r>
              <a:rPr lang="en-GB" sz="2600" dirty="0" smtClean="0"/>
              <a:t>Model </a:t>
            </a:r>
            <a:r>
              <a:rPr lang="en-GB" sz="2600" dirty="0"/>
              <a:t>D</a:t>
            </a:r>
            <a:r>
              <a:rPr lang="en-GB" sz="2600" dirty="0" smtClean="0"/>
              <a:t>esign </a:t>
            </a:r>
            <a:r>
              <a:rPr lang="en-GB" sz="2600" dirty="0" smtClean="0">
                <a:sym typeface="Wingdings" pitchFamily="2" charset="2"/>
              </a:rPr>
              <a:t></a:t>
            </a:r>
            <a:r>
              <a:rPr lang="en-GB" sz="2600" dirty="0" smtClean="0"/>
              <a:t> Model Design crucial </a:t>
            </a:r>
            <a:r>
              <a:rPr lang="en-GB" sz="2600" dirty="0"/>
              <a:t>for data choice</a:t>
            </a:r>
          </a:p>
          <a:p>
            <a:endParaRPr lang="en-GB" dirty="0"/>
          </a:p>
          <a:p>
            <a:r>
              <a:rPr lang="en-GB" dirty="0" smtClean="0"/>
              <a:t>CNN </a:t>
            </a:r>
            <a:r>
              <a:rPr lang="en-GB" dirty="0"/>
              <a:t>lend themselves good for </a:t>
            </a:r>
            <a:r>
              <a:rPr lang="en-GB" dirty="0" smtClean="0"/>
              <a:t>images</a:t>
            </a:r>
          </a:p>
          <a:p>
            <a:endParaRPr lang="en-GB" dirty="0" smtClean="0"/>
          </a:p>
          <a:p>
            <a:r>
              <a:rPr lang="en-GB" dirty="0" smtClean="0"/>
              <a:t>Much room for improvement</a:t>
            </a:r>
          </a:p>
          <a:p>
            <a:endParaRPr lang="en-GB" dirty="0"/>
          </a:p>
          <a:p>
            <a:r>
              <a:rPr lang="en-GB" u="sng" dirty="0" smtClean="0"/>
              <a:t>Good</a:t>
            </a:r>
            <a:r>
              <a:rPr lang="en-GB" dirty="0" smtClean="0"/>
              <a:t> </a:t>
            </a:r>
            <a:r>
              <a:rPr lang="en-GB" dirty="0" err="1" smtClean="0"/>
              <a:t>Explainability</a:t>
            </a:r>
            <a:r>
              <a:rPr lang="en-GB" dirty="0" smtClean="0"/>
              <a:t> requires more than </a:t>
            </a:r>
            <a:r>
              <a:rPr lang="en-GB" dirty="0" err="1" smtClean="0"/>
              <a:t>heatmaps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0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E18E1D-F639-DFB9-2832-ED67065D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C2F601-01DC-0B29-0634-D390033D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900" y="2096027"/>
            <a:ext cx="4216893" cy="1458751"/>
          </a:xfrm>
        </p:spPr>
        <p:txBody>
          <a:bodyPr/>
          <a:lstStyle/>
          <a:p>
            <a:endParaRPr lang="en-GB" sz="1400" dirty="0" smtClean="0">
              <a:hlinkClick r:id="rId2"/>
            </a:endParaRPr>
          </a:p>
          <a:p>
            <a:pPr marL="0" indent="0">
              <a:buNone/>
            </a:pPr>
            <a:r>
              <a:rPr lang="en-GB" sz="1400" dirty="0" smtClean="0">
                <a:hlinkClick r:id="rId2"/>
              </a:rPr>
              <a:t>https</a:t>
            </a:r>
            <a:r>
              <a:rPr lang="en-GB" sz="1400" dirty="0">
                <a:hlinkClick r:id="rId2"/>
              </a:rPr>
              <a:t>://github.com/JeroenBuil/deegtal_coding_task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57D97C-5159-407C-947F-00F85F18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5" y="1696655"/>
            <a:ext cx="6089887" cy="20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FBDD6A1-C74B-1483-B9D9-81A803D16614}"/>
              </a:ext>
            </a:extLst>
          </p:cNvPr>
          <p:cNvSpPr txBox="1">
            <a:spLocks/>
          </p:cNvSpPr>
          <p:nvPr/>
        </p:nvSpPr>
        <p:spPr>
          <a:xfrm>
            <a:off x="1399423" y="4229749"/>
            <a:ext cx="2906593" cy="1558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For this project</a:t>
            </a:r>
          </a:p>
          <a:p>
            <a:r>
              <a:rPr lang="en-GB" dirty="0"/>
              <a:t>Stack: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VSC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E8BA57A-0EDC-C162-D85C-D8F8FEE641CC}"/>
              </a:ext>
            </a:extLst>
          </p:cNvPr>
          <p:cNvSpPr txBox="1">
            <a:spLocks/>
          </p:cNvSpPr>
          <p:nvPr/>
        </p:nvSpPr>
        <p:spPr>
          <a:xfrm>
            <a:off x="3644797" y="4714939"/>
            <a:ext cx="3652103" cy="1777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Packages:</a:t>
            </a:r>
          </a:p>
          <a:p>
            <a:pPr lvl="1"/>
            <a:r>
              <a:rPr lang="en-GB" dirty="0"/>
              <a:t>MNE</a:t>
            </a:r>
          </a:p>
          <a:p>
            <a:pPr lvl="1"/>
            <a:r>
              <a:rPr lang="en-GB" dirty="0" err="1" smtClean="0"/>
              <a:t>Scikit</a:t>
            </a:r>
            <a:r>
              <a:rPr lang="en-GB" dirty="0" smtClean="0"/>
              <a:t>-Learn</a:t>
            </a:r>
            <a:endParaRPr lang="en-GB" dirty="0"/>
          </a:p>
          <a:p>
            <a:pPr lvl="1"/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err="1" smtClean="0"/>
              <a:t>Captum</a:t>
            </a:r>
            <a:endParaRPr lang="en-GB" dirty="0"/>
          </a:p>
          <a:p>
            <a:pPr lvl="1"/>
            <a:r>
              <a:rPr lang="en-GB" dirty="0"/>
              <a:t>DIY</a:t>
            </a:r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56E975E-8D26-D907-6FCC-9778A745826D}"/>
              </a:ext>
            </a:extLst>
          </p:cNvPr>
          <p:cNvSpPr txBox="1">
            <a:spLocks/>
          </p:cNvSpPr>
          <p:nvPr/>
        </p:nvSpPr>
        <p:spPr>
          <a:xfrm>
            <a:off x="6848414" y="4344049"/>
            <a:ext cx="4505386" cy="237327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u="sng" dirty="0"/>
              <a:t>In reserve</a:t>
            </a:r>
          </a:p>
          <a:p>
            <a:r>
              <a:rPr lang="en-GB" sz="2400" dirty="0" smtClean="0"/>
              <a:t>Stack:</a:t>
            </a:r>
          </a:p>
          <a:p>
            <a:pPr lvl="1"/>
            <a:r>
              <a:rPr lang="en-GB" sz="2000" dirty="0" smtClean="0"/>
              <a:t>MS </a:t>
            </a:r>
            <a:r>
              <a:rPr lang="en-GB" sz="2000" dirty="0"/>
              <a:t>Azure</a:t>
            </a:r>
          </a:p>
          <a:p>
            <a:pPr lvl="1"/>
            <a:r>
              <a:rPr lang="en-GB" sz="2000" dirty="0" err="1" smtClean="0"/>
              <a:t>Databricks</a:t>
            </a:r>
            <a:endParaRPr lang="en-GB" sz="2000" dirty="0"/>
          </a:p>
          <a:p>
            <a:pPr lvl="1"/>
            <a:r>
              <a:rPr lang="en-GB" sz="2000" dirty="0"/>
              <a:t>SQL</a:t>
            </a:r>
          </a:p>
          <a:p>
            <a:pPr lvl="1"/>
            <a:r>
              <a:rPr lang="en-GB" sz="2000" dirty="0"/>
              <a:t>Power BI</a:t>
            </a:r>
          </a:p>
          <a:p>
            <a:pPr lvl="1"/>
            <a:r>
              <a:rPr lang="en-GB" sz="2000" dirty="0"/>
              <a:t>…</a:t>
            </a:r>
          </a:p>
        </p:txBody>
      </p:sp>
      <p:pic>
        <p:nvPicPr>
          <p:cNvPr id="2050" name="Picture 2" descr="GitHub Logo, symbol, meaning, history, PNG, br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38" y="73963"/>
            <a:ext cx="2891562" cy="16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DACA0-0066-EAB4-109C-6387AC9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Exploratory Data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019681-513C-90BA-D479-BEB22008B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3C9868-6BC2-4CEC-4EF3-DBFDAB77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F8DD75-FB12-B0DE-5701-8F1346A8D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we dealing with?</a:t>
            </a:r>
          </a:p>
          <a:p>
            <a:pPr lvl="1"/>
            <a:r>
              <a:rPr lang="en-GB" dirty="0"/>
              <a:t>Data quality?</a:t>
            </a:r>
          </a:p>
          <a:p>
            <a:pPr lvl="1"/>
            <a:r>
              <a:rPr lang="en-GB" dirty="0"/>
              <a:t>Preprocessing?</a:t>
            </a:r>
          </a:p>
          <a:p>
            <a:pPr lvl="1"/>
            <a:r>
              <a:rPr lang="en-GB" dirty="0"/>
              <a:t>Patterns</a:t>
            </a:r>
            <a:r>
              <a:rPr lang="en-GB" dirty="0" smtClean="0"/>
              <a:t>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5D0C53B-F812-3E56-6197-E5FC63B002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u="sng" dirty="0"/>
              <a:t>Quick Stats:</a:t>
            </a:r>
          </a:p>
          <a:p>
            <a:r>
              <a:rPr lang="en-GB" sz="2400" dirty="0"/>
              <a:t>2 Groups</a:t>
            </a:r>
            <a:endParaRPr lang="en-GB" dirty="0"/>
          </a:p>
          <a:p>
            <a:pPr lvl="1"/>
            <a:r>
              <a:rPr lang="en-GB" sz="2000" dirty="0"/>
              <a:t>Unknown conditions</a:t>
            </a:r>
          </a:p>
          <a:p>
            <a:pPr lvl="1"/>
            <a:r>
              <a:rPr lang="en-GB" sz="2000" dirty="0"/>
              <a:t>Unknown stimuli</a:t>
            </a:r>
          </a:p>
          <a:p>
            <a:r>
              <a:rPr lang="en-GB" sz="2400" dirty="0"/>
              <a:t>5 recordings each </a:t>
            </a:r>
          </a:p>
          <a:p>
            <a:pPr lvl="1"/>
            <a:r>
              <a:rPr lang="en-GB" sz="2000" dirty="0"/>
              <a:t>Recording time: </a:t>
            </a:r>
            <a:r>
              <a:rPr lang="en-GB" sz="2000" dirty="0" smtClean="0"/>
              <a:t>~15-25min</a:t>
            </a:r>
            <a:endParaRPr lang="en-GB" sz="2000" dirty="0"/>
          </a:p>
          <a:p>
            <a:pPr lvl="1"/>
            <a:r>
              <a:rPr lang="en-GB" sz="2000" dirty="0"/>
              <a:t>Fs: 250 Hz</a:t>
            </a:r>
          </a:p>
          <a:p>
            <a:pPr lvl="1"/>
            <a:r>
              <a:rPr lang="en-GB" sz="2000" dirty="0"/>
              <a:t>Filtering: 125 Hz lowpass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5E85D6C-29C2-0243-8BF9-BA6BE6CF64E4}"/>
              </a:ext>
            </a:extLst>
          </p:cNvPr>
          <p:cNvSpPr txBox="1">
            <a:spLocks/>
          </p:cNvSpPr>
          <p:nvPr/>
        </p:nvSpPr>
        <p:spPr>
          <a:xfrm>
            <a:off x="990600" y="2990087"/>
            <a:ext cx="9131808" cy="333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0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D80D1A-A594-5669-E416-C9642DF2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-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73AD86-58E4-7558-084E-5CB2AC5F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Different recording methods (30ch vs 36ch)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Different experimental </a:t>
            </a:r>
            <a:r>
              <a:rPr lang="en-GB" dirty="0" smtClean="0"/>
              <a:t>procedure</a:t>
            </a:r>
          </a:p>
          <a:p>
            <a:pPr lvl="1"/>
            <a:r>
              <a:rPr lang="en-GB" dirty="0" smtClean="0"/>
              <a:t>photic </a:t>
            </a:r>
            <a:r>
              <a:rPr lang="en-GB" dirty="0" err="1" smtClean="0"/>
              <a:t>stim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IBI (</a:t>
            </a:r>
            <a:r>
              <a:rPr lang="en-GB" dirty="0" err="1" smtClean="0"/>
              <a:t>interburst</a:t>
            </a:r>
            <a:r>
              <a:rPr lang="en-GB" dirty="0" smtClean="0"/>
              <a:t> intervals?)</a:t>
            </a:r>
          </a:p>
          <a:p>
            <a:pPr lvl="1"/>
            <a:r>
              <a:rPr lang="en-GB" dirty="0" smtClean="0"/>
              <a:t>Bursts?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6F0068-3783-5A99-5992-CB3DAA88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1620" b="30740"/>
          <a:stretch/>
        </p:blipFill>
        <p:spPr>
          <a:xfrm>
            <a:off x="357315" y="2299828"/>
            <a:ext cx="4125277" cy="190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7720C6-82EF-7554-B437-F2CE3AEC8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17" b="27981"/>
          <a:stretch/>
        </p:blipFill>
        <p:spPr>
          <a:xfrm>
            <a:off x="5047215" y="2299828"/>
            <a:ext cx="4125277" cy="19089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F449B456-9D34-A0BB-B9DE-C0917DAA7286}"/>
              </a:ext>
            </a:extLst>
          </p:cNvPr>
          <p:cNvSpPr/>
          <p:nvPr/>
        </p:nvSpPr>
        <p:spPr>
          <a:xfrm>
            <a:off x="430467" y="374627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13021AC-EE1E-884D-D7D9-6C256A2645AE}"/>
              </a:ext>
            </a:extLst>
          </p:cNvPr>
          <p:cNvSpPr/>
          <p:nvPr/>
        </p:nvSpPr>
        <p:spPr>
          <a:xfrm>
            <a:off x="5047215" y="362362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9272359" y="1250609"/>
            <a:ext cx="2646064" cy="4007426"/>
            <a:chOff x="9272359" y="1250609"/>
            <a:chExt cx="2646064" cy="40074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32EE006-40E4-9878-0146-98BE23FB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2359" y="1250609"/>
              <a:ext cx="1152058" cy="33942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9BA1B477-24F3-E5DF-12C2-6F791C13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1968" y="1250609"/>
              <a:ext cx="1356455" cy="400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5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2C443-6C50-E1B5-A808-DC7EC685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Intermittend</a:t>
            </a:r>
            <a:r>
              <a:rPr lang="en-GB" dirty="0"/>
              <a:t> Photic Stimulation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6A5669-9DFD-F709-26D6-1E2D63E8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Photic Pulse </a:t>
            </a:r>
            <a:r>
              <a:rPr lang="en-GB" dirty="0" smtClean="0"/>
              <a:t>train pulse in </a:t>
            </a:r>
            <a:r>
              <a:rPr lang="en-GB" dirty="0"/>
              <a:t>some </a:t>
            </a:r>
            <a:r>
              <a:rPr lang="en-GB" dirty="0" smtClean="0"/>
              <a:t>recordings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Unfortunately </a:t>
            </a:r>
            <a:r>
              <a:rPr lang="en-GB" dirty="0"/>
              <a:t>not all </a:t>
            </a:r>
            <a:r>
              <a:rPr lang="en-GB" dirty="0" smtClean="0"/>
              <a:t>channels</a:t>
            </a:r>
          </a:p>
          <a:p>
            <a:pPr lvl="1"/>
            <a:r>
              <a:rPr lang="en-GB" dirty="0" smtClean="0"/>
              <a:t>Otherwise </a:t>
            </a:r>
            <a:r>
              <a:rPr lang="en-GB" dirty="0" smtClean="0"/>
              <a:t>could be good </a:t>
            </a:r>
            <a:r>
              <a:rPr lang="en-GB" dirty="0" smtClean="0"/>
              <a:t>epoch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FD1997-0479-A4BA-A1DD-DB2731F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4"/>
          <a:stretch/>
        </p:blipFill>
        <p:spPr>
          <a:xfrm>
            <a:off x="6974235" y="3737642"/>
            <a:ext cx="4678171" cy="2883124"/>
          </a:xfrm>
          <a:prstGeom prst="rect">
            <a:avLst/>
          </a:prstGeom>
        </p:spPr>
      </p:pic>
      <p:pic>
        <p:nvPicPr>
          <p:cNvPr id="7" name="Picture 6" descr="A warning sign with white text&#10;&#10;Description automatically generated">
            <a:extLst>
              <a:ext uri="{FF2B5EF4-FFF2-40B4-BE49-F238E27FC236}">
                <a16:creationId xmlns:a16="http://schemas.microsoft.com/office/drawing/2014/main" xmlns="" id="{44E0F90E-1152-9A34-85A4-EBC6F11C6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13" y="1632196"/>
            <a:ext cx="3414772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38D8C-11D9-C1F7-46AC-D8A6E87E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consistent stim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6869AF-07FD-7942-B8F8-6E3810FB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don’t </a:t>
            </a:r>
            <a:r>
              <a:rPr lang="en-GB" dirty="0"/>
              <a:t>know what is </a:t>
            </a:r>
            <a:r>
              <a:rPr lang="en-GB" dirty="0" smtClean="0"/>
              <a:t>done</a:t>
            </a:r>
            <a:r>
              <a:rPr lang="en-GB" dirty="0" smtClean="0"/>
              <a:t>!</a:t>
            </a:r>
          </a:p>
          <a:p>
            <a:pPr marL="457200" lvl="1" indent="0">
              <a:buNone/>
            </a:pPr>
            <a:r>
              <a:rPr lang="en-GB" dirty="0" smtClean="0"/>
              <a:t>=&gt; </a:t>
            </a:r>
            <a:r>
              <a:rPr lang="en-GB" dirty="0" smtClean="0"/>
              <a:t>Feature extraction more difficult…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Question:</a:t>
            </a:r>
          </a:p>
          <a:p>
            <a:pPr lvl="1"/>
            <a:r>
              <a:rPr lang="en-GB" b="1" dirty="0" smtClean="0"/>
              <a:t>How comparable are these recordings?</a:t>
            </a:r>
            <a:endParaRPr lang="en-GB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D3FA004-B429-8F5E-0D2D-03F94EAD2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16989"/>
              </p:ext>
            </p:extLst>
          </p:nvPr>
        </p:nvGraphicFramePr>
        <p:xfrm>
          <a:off x="7608511" y="114300"/>
          <a:ext cx="3935789" cy="66141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550750">
                  <a:extLst>
                    <a:ext uri="{9D8B030D-6E8A-4147-A177-3AD203B41FA5}">
                      <a16:colId xmlns:a16="http://schemas.microsoft.com/office/drawing/2014/main" xmlns="" val="11140856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xmlns="" val="3783979508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xmlns="" val="171516626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xmlns="" val="815064266"/>
                    </a:ext>
                  </a:extLst>
                </a:gridCol>
                <a:gridCol w="914400"/>
              </a:tblGrid>
              <a:tr h="1334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Group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Recording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Channel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Std</a:t>
                      </a:r>
                      <a:endParaRPr lang="en-US" sz="9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59547789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smtClean="0">
                          <a:effectLst/>
                        </a:rPr>
                        <a:t>0.339228</a:t>
                      </a:r>
                      <a:endParaRPr lang="en-US" sz="900" b="1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effectLst/>
                        </a:rPr>
                        <a:t>0.53042</a:t>
                      </a:r>
                      <a:endParaRPr lang="en-US" sz="9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0.392392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0.658648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0.680574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0.528815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smtClean="0">
                          <a:effectLst/>
                        </a:rPr>
                        <a:t>2</a:t>
                      </a:r>
                      <a:endParaRPr lang="en-US" sz="900">
                        <a:effectLst/>
                      </a:endParaRP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0.237873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effectLst/>
                        </a:rPr>
                        <a:t>0.584785</a:t>
                      </a:r>
                      <a:endParaRPr lang="en-US" sz="900" b="1" dirty="0">
                        <a:effectLst/>
                      </a:endParaRP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3756374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700155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28589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9397469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22.108351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3.2969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45303806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39540063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xmlns="" val="27844648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10.253176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1.226951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514410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87.96198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88.083157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286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1.674255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5.940473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402641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3268447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543297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346155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246521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612342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0.000046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11263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754805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78573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13662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0.000059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376096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731788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5678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92906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639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8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1151</Words>
  <Application>Microsoft Office PowerPoint</Application>
  <PresentationFormat>Custom</PresentationFormat>
  <Paragraphs>456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Assignment + Deliverables</vt:lpstr>
      <vt:lpstr>Time allocation – 80/20 rule</vt:lpstr>
      <vt:lpstr>Git Repository</vt:lpstr>
      <vt:lpstr>Exploratory Data Analysis</vt:lpstr>
      <vt:lpstr>Exploratory Data Analysis</vt:lpstr>
      <vt:lpstr>Data Quality - Consistency</vt:lpstr>
      <vt:lpstr>Intermittend Photic Stimulation</vt:lpstr>
      <vt:lpstr>No consistent stim found</vt:lpstr>
      <vt:lpstr>Data Quality – Ch names </vt:lpstr>
      <vt:lpstr>Referenced?</vt:lpstr>
      <vt:lpstr>Re-referencing!</vt:lpstr>
      <vt:lpstr>EEG Preprocessing + Artefact Removal</vt:lpstr>
      <vt:lpstr>Filtering</vt:lpstr>
      <vt:lpstr>EDA - Conclusion</vt:lpstr>
      <vt:lpstr>Feature Engineering</vt:lpstr>
      <vt:lpstr>What is feature?</vt:lpstr>
      <vt:lpstr>Spectogram (time-freq analysis)</vt:lpstr>
      <vt:lpstr>Windowing choices</vt:lpstr>
      <vt:lpstr>Build model Evaluate Explain</vt:lpstr>
      <vt:lpstr>ML Models</vt:lpstr>
      <vt:lpstr>Convolutional Neural Network (CNN)</vt:lpstr>
      <vt:lpstr>CNN – How did it do?</vt:lpstr>
      <vt:lpstr>eXplainable AI</vt:lpstr>
      <vt:lpstr>Backpropagation through network</vt:lpstr>
      <vt:lpstr>XGBoost</vt:lpstr>
      <vt:lpstr>XGBoost - How did it do? (not good…)</vt:lpstr>
      <vt:lpstr>PCA</vt:lpstr>
      <vt:lpstr>t-distributed Stochastic Neighbour Embedding (tSNE)</vt:lpstr>
      <vt:lpstr>Hyperparameter tuning</vt:lpstr>
      <vt:lpstr>Stuff that affects performance</vt:lpstr>
      <vt:lpstr>Next steps </vt:lpstr>
      <vt:lpstr>Next steps</vt:lpstr>
      <vt:lpstr>Conclusion</vt:lpstr>
      <vt:lpstr>Conclusion</vt:lpstr>
    </vt:vector>
  </TitlesOfParts>
  <Company>Wageningen University and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Buil, Jeroen</dc:creator>
  <cp:lastModifiedBy>Jeroen Buil</cp:lastModifiedBy>
  <cp:revision>35</cp:revision>
  <dcterms:created xsi:type="dcterms:W3CDTF">2024-10-22T09:28:34Z</dcterms:created>
  <dcterms:modified xsi:type="dcterms:W3CDTF">2024-10-27T21:28:48Z</dcterms:modified>
</cp:coreProperties>
</file>